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19983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Krasjko" initials="DK" lastIdx="1" clrIdx="0">
    <p:extLst>
      <p:ext uri="{19B8F6BF-5375-455C-9EA6-DF929625EA0E}">
        <p15:presenceInfo xmlns:p15="http://schemas.microsoft.com/office/powerpoint/2012/main" userId="59787d16f55cbd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DD5A3-D06C-4CBA-924D-85F76EC3BDE7}" v="511" dt="2021-01-29T19:38:30.748"/>
    <p1510:client id="{928653E8-5E12-4026-BB07-72967075EF52}" v="4" dt="2021-01-29T21:21:42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7550097-E216-442C-820F-EED08A227246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233960" y="9830520"/>
            <a:ext cx="2960640" cy="49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DBCE3ED7-57EA-4485-A943-AB5687294B31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8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4233600" y="9830520"/>
            <a:ext cx="2961000" cy="49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37E5A539-3631-49D8-B3A1-557A3438E7B5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10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4233600" y="9830520"/>
            <a:ext cx="2961000" cy="49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474865D-7AD7-4B44-871E-AF69CE1F8142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233600" y="9830520"/>
            <a:ext cx="296100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13FCDD3C-99B5-4C7B-B06E-B88512ACC339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4233960" y="9830520"/>
            <a:ext cx="2963880" cy="49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26CFE851-4E86-45AB-B497-4AFB59C0F19C}" type="slidenum">
              <a:rPr lang="en-US" sz="1200" b="0" strike="noStrike" spc="-1">
                <a:solidFill>
                  <a:srgbClr val="000000"/>
                </a:solidFill>
                <a:latin typeface="Source Sans Pro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233600" y="9830520"/>
            <a:ext cx="296100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24F3BFEB-ACBA-4E00-9F31-4AE343FB17C8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4233960" y="9830520"/>
            <a:ext cx="2963880" cy="49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24E2ACB9-4278-46DC-895B-4535310F0A30}" type="slidenum">
              <a:rPr lang="en-US" sz="1200" b="0" strike="noStrike" spc="-1">
                <a:solidFill>
                  <a:srgbClr val="000000"/>
                </a:solidFill>
                <a:latin typeface="Source Sans Pro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4233600" y="9830520"/>
            <a:ext cx="296100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758997F5-A157-43E1-A590-5DC455775FF7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4233960" y="9830520"/>
            <a:ext cx="2963880" cy="49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29681058-D791-4773-9A44-4F91286D1210}" type="slidenum">
              <a:rPr lang="en-US" sz="1200" b="0" strike="noStrike" spc="-1">
                <a:solidFill>
                  <a:srgbClr val="000000"/>
                </a:solidFill>
                <a:latin typeface="Source Sans Pro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233600" y="9830520"/>
            <a:ext cx="296100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306944D1-6B3E-4E64-AA61-A4EC683EF1E5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4233960" y="9830520"/>
            <a:ext cx="2963880" cy="49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3E9AF80-BC6C-406D-8070-298F9276AA0D}" type="slidenum">
              <a:rPr lang="en-US" sz="1200" b="0" strike="noStrike" spc="-1">
                <a:solidFill>
                  <a:srgbClr val="000000"/>
                </a:solidFill>
                <a:latin typeface="Source Sans Pro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233600" y="9830520"/>
            <a:ext cx="296100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E469BD3B-BC78-48AA-A69C-94B0C49A60BF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0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06" name="CustomShape 4"/>
          <p:cNvSpPr/>
          <p:nvPr/>
        </p:nvSpPr>
        <p:spPr>
          <a:xfrm>
            <a:off x="4233960" y="9830520"/>
            <a:ext cx="2963880" cy="49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BD5B5255-1DB6-41F7-9E72-4548FDB1867C}" type="slidenum">
              <a:rPr lang="en-US" sz="1200" b="0" strike="noStrike" spc="-1">
                <a:solidFill>
                  <a:srgbClr val="000000"/>
                </a:solidFill>
                <a:latin typeface="Source Sans Pro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4233600" y="9830520"/>
            <a:ext cx="296100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B0C2DC09-604A-4A62-8820-EB3D75389301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10" name="CustomShape 4"/>
          <p:cNvSpPr/>
          <p:nvPr/>
        </p:nvSpPr>
        <p:spPr>
          <a:xfrm>
            <a:off x="4233960" y="9830520"/>
            <a:ext cx="2963880" cy="49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B82CB53-A341-4C2F-BFC7-EB10B4732C42}" type="slidenum">
              <a:rPr lang="en-US" sz="1200" b="0" strike="noStrike" spc="-1">
                <a:solidFill>
                  <a:srgbClr val="000000"/>
                </a:solidFill>
                <a:latin typeface="Source Sans Pro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233600" y="9830520"/>
            <a:ext cx="296100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50AB90CE-9998-4346-9344-B7D68EDDF764}" type="slidenum">
              <a:rPr lang="en-US" sz="1200" b="0" strike="noStrike" spc="-1">
                <a:solidFill>
                  <a:srgbClr val="000000"/>
                </a:solidFill>
                <a:latin typeface="Source Sans Pro"/>
                <a:ea typeface="Segoe UI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1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14388" y="1108075"/>
            <a:ext cx="5930900" cy="3738563"/>
          </a:xfrm>
          <a:prstGeom prst="rect">
            <a:avLst/>
          </a:prstGeom>
        </p:spPr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1042920" y="5096160"/>
            <a:ext cx="5472720" cy="448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4233960" y="9830520"/>
            <a:ext cx="2963880" cy="49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8DFCAAF4-E8BE-4531-A94F-A03376D5866E}" type="slidenum">
              <a:rPr lang="en-US" sz="1200" b="0" strike="noStrike" spc="-1">
                <a:solidFill>
                  <a:srgbClr val="000000"/>
                </a:solidFill>
                <a:latin typeface="Source Sans Pro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34768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250880" y="1768680"/>
            <a:ext cx="34768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902000" y="1768680"/>
            <a:ext cx="34768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99760" y="4058640"/>
            <a:ext cx="34768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250880" y="4058640"/>
            <a:ext cx="34768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7902000" y="4058640"/>
            <a:ext cx="34768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99760" y="301320"/>
            <a:ext cx="107982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ataccess.com/%20&#8203;" TargetMode="External"/><Relationship Id="rId11" Type="http://schemas.openxmlformats.org/officeDocument/2006/relationships/hyperlink" Target="https://play.google.com/store/apps/details?id=com.libertyhydra.libertyhydramobile" TargetMode="External"/><Relationship Id="rId5" Type="http://schemas.openxmlformats.org/officeDocument/2006/relationships/hyperlink" Target="https://www.libertyplugins.com/%20&#8203;" TargetMode="External"/><Relationship Id="rId10" Type="http://schemas.openxmlformats.org/officeDocument/2006/relationships/image" Target="../media/image22.png"/><Relationship Id="rId4" Type="http://schemas.openxmlformats.org/officeDocument/2006/relationships/hyperlink" Target="mailto:info@libertyplugins.com%20&#8203;" TargetMode="External"/><Relationship Id="rId9" Type="http://schemas.openxmlformats.org/officeDocument/2006/relationships/hyperlink" Target="https://apps.apple.com/us/app/liberty-hydra/id820987748?ign-mpt=uo%3D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"/>
          <p:cNvPicPr/>
          <p:nvPr/>
        </p:nvPicPr>
        <p:blipFill>
          <a:blip r:embed="rId3"/>
          <a:srcRect r="25002" b="-1111"/>
          <a:stretch/>
        </p:blipFill>
        <p:spPr>
          <a:xfrm>
            <a:off x="0" y="0"/>
            <a:ext cx="11998440" cy="7727400"/>
          </a:xfrm>
          <a:prstGeom prst="rect">
            <a:avLst/>
          </a:prstGeom>
          <a:ln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4499640" y="5481000"/>
            <a:ext cx="8398800" cy="193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46" name="Picture 3"/>
          <p:cNvPicPr/>
          <p:nvPr/>
        </p:nvPicPr>
        <p:blipFill>
          <a:blip r:embed="rId4"/>
          <a:stretch/>
        </p:blipFill>
        <p:spPr>
          <a:xfrm>
            <a:off x="7399080" y="357120"/>
            <a:ext cx="4030560" cy="1394280"/>
          </a:xfrm>
          <a:prstGeom prst="rect">
            <a:avLst/>
          </a:prstGeom>
          <a:ln>
            <a:noFill/>
          </a:ln>
        </p:spPr>
      </p:pic>
      <p:sp>
        <p:nvSpPr>
          <p:cNvPr id="47" name="CustomShape 2"/>
          <p:cNvSpPr/>
          <p:nvPr/>
        </p:nvSpPr>
        <p:spPr>
          <a:xfrm>
            <a:off x="5549400" y="5796000"/>
            <a:ext cx="5649120" cy="1603150"/>
          </a:xfrm>
          <a:prstGeom prst="rect">
            <a:avLst/>
          </a:prstGeom>
          <a:solidFill>
            <a:srgbClr val="E2E1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3"/>
          <p:cNvSpPr/>
          <p:nvPr/>
        </p:nvSpPr>
        <p:spPr>
          <a:xfrm>
            <a:off x="5789117" y="5869644"/>
            <a:ext cx="4509163" cy="23550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trike="noStrike" spc="-1" dirty="0">
                <a:solidFill>
                  <a:srgbClr val="31859C"/>
                </a:solidFill>
                <a:latin typeface="Arial Black"/>
                <a:ea typeface="DejaVu Sans"/>
              </a:rPr>
              <a:t>Presented by: Michael Keane, CTO Chief Technology Officer</a:t>
            </a:r>
            <a:r>
              <a:rPr lang="en-US" sz="2000" b="1" spc="-1" dirty="0">
                <a:solidFill>
                  <a:srgbClr val="31859C"/>
                </a:solidFill>
                <a:latin typeface="Arial Black"/>
                <a:ea typeface="DejaVu Sans"/>
              </a:rPr>
              <a:t> </a:t>
            </a:r>
            <a:endParaRPr lang="en-US" sz="2000" b="0" strike="noStrike" spc="-1" dirty="0">
              <a:latin typeface="Arial Black"/>
            </a:endParaRPr>
          </a:p>
          <a:p>
            <a:pPr>
              <a:lnSpc>
                <a:spcPct val="150000"/>
              </a:lnSpc>
            </a:pPr>
            <a:r>
              <a:rPr lang="en-US" sz="2000" b="1" strike="noStrike" spc="-1" dirty="0">
                <a:solidFill>
                  <a:srgbClr val="31859C"/>
                </a:solidFill>
                <a:latin typeface="Arial Black"/>
                <a:ea typeface="DejaVu Sans"/>
              </a:rPr>
              <a:t>Liberty Access Technologies</a:t>
            </a:r>
            <a:endParaRPr lang="en-US" sz="2000" b="0" strike="noStrike" spc="-1" dirty="0">
              <a:latin typeface="Arial Black"/>
            </a:endParaRPr>
          </a:p>
          <a:p>
            <a:pPr>
              <a:lnSpc>
                <a:spcPct val="150000"/>
              </a:lnSpc>
            </a:pPr>
            <a:endParaRPr lang="en-US" sz="2000" b="0" strike="noStrike" spc="-1" dirty="0">
              <a:latin typeface="Arial Black"/>
            </a:endParaRPr>
          </a:p>
          <a:p>
            <a:pPr>
              <a:lnSpc>
                <a:spcPct val="150000"/>
              </a:lnSpc>
            </a:pPr>
            <a:endParaRPr lang="en-US" sz="2000" b="0" strike="noStrike" spc="-1" dirty="0">
              <a:latin typeface="Arial Black"/>
            </a:endParaRPr>
          </a:p>
        </p:txBody>
      </p:sp>
      <p:sp>
        <p:nvSpPr>
          <p:cNvPr id="49" name="CustomShape 4"/>
          <p:cNvSpPr/>
          <p:nvPr/>
        </p:nvSpPr>
        <p:spPr>
          <a:xfrm>
            <a:off x="5561640" y="6548400"/>
            <a:ext cx="5199480" cy="8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grpSp>
        <p:nvGrpSpPr>
          <p:cNvPr id="50" name="Group 5"/>
          <p:cNvGrpSpPr/>
          <p:nvPr/>
        </p:nvGrpSpPr>
        <p:grpSpPr>
          <a:xfrm>
            <a:off x="3637440" y="4754880"/>
            <a:ext cx="8249400" cy="1040760"/>
            <a:chOff x="3637440" y="4754880"/>
            <a:chExt cx="8249400" cy="1040760"/>
          </a:xfrm>
        </p:grpSpPr>
        <p:pic>
          <p:nvPicPr>
            <p:cNvPr id="51" name="Picture 8"/>
            <p:cNvPicPr/>
            <p:nvPr/>
          </p:nvPicPr>
          <p:blipFill>
            <a:blip r:embed="rId5"/>
            <a:stretch/>
          </p:blipFill>
          <p:spPr>
            <a:xfrm>
              <a:off x="3639600" y="4761000"/>
              <a:ext cx="8247240" cy="1034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CustomShape 6"/>
            <p:cNvSpPr/>
            <p:nvPr/>
          </p:nvSpPr>
          <p:spPr>
            <a:xfrm>
              <a:off x="3637440" y="4754880"/>
              <a:ext cx="8249400" cy="1040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3" name="CustomShape 7"/>
          <p:cNvSpPr/>
          <p:nvPr/>
        </p:nvSpPr>
        <p:spPr>
          <a:xfrm>
            <a:off x="3639600" y="5046840"/>
            <a:ext cx="8358840" cy="29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Liberty Plugins Code Control Module</a:t>
            </a:r>
            <a:endParaRPr lang="en-US" sz="2000" b="0" strike="noStrike" spc="-1">
              <a:latin typeface="Arial Black"/>
            </a:endParaRPr>
          </a:p>
          <a:p>
            <a:pPr algn="ctr">
              <a:lnSpc>
                <a:spcPct val="150000"/>
              </a:lnSpc>
            </a:pPr>
            <a:r>
              <a:rPr lang="en-US" sz="2000" b="1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Non-Network Access Control for Electric Vehicle Charging</a:t>
            </a:r>
            <a:endParaRPr lang="en-US" sz="2000" b="0" strike="noStrike" spc="-1">
              <a:latin typeface="Arial Black"/>
            </a:endParaRPr>
          </a:p>
        </p:txBody>
      </p:sp>
      <p:sp>
        <p:nvSpPr>
          <p:cNvPr id="54" name="CustomShape 8"/>
          <p:cNvSpPr/>
          <p:nvPr/>
        </p:nvSpPr>
        <p:spPr>
          <a:xfrm>
            <a:off x="1999440" y="7007040"/>
            <a:ext cx="379512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98989"/>
                </a:solidFill>
                <a:latin typeface="Calibri"/>
                <a:ea typeface="Segoe UI"/>
              </a:rPr>
              <a:t>Siemens eMobility EV Charging Solutions V1.0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6"/>
          <a:stretch/>
        </p:blipFill>
        <p:spPr>
          <a:xfrm>
            <a:off x="822960" y="6795360"/>
            <a:ext cx="1384200" cy="61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"/>
          <p:cNvPicPr/>
          <p:nvPr/>
        </p:nvPicPr>
        <p:blipFill>
          <a:blip r:embed="rId3"/>
          <a:srcRect l="5632" r="19255"/>
          <a:stretch/>
        </p:blipFill>
        <p:spPr>
          <a:xfrm>
            <a:off x="0" y="0"/>
            <a:ext cx="11998440" cy="7559640"/>
          </a:xfrm>
          <a:prstGeom prst="rect">
            <a:avLst/>
          </a:prstGeom>
          <a:ln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4499640" y="5481000"/>
            <a:ext cx="8398800" cy="193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4921920" y="1384920"/>
            <a:ext cx="3137040" cy="1872000"/>
          </a:xfrm>
          <a:prstGeom prst="rect">
            <a:avLst/>
          </a:prstGeom>
          <a:solidFill>
            <a:srgbClr val="E2E1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5041080" y="1797120"/>
            <a:ext cx="2999520" cy="99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79" b="0" strike="noStrike" spc="-1">
                <a:solidFill>
                  <a:srgbClr val="31859C"/>
                </a:solidFill>
                <a:latin typeface="Calibri"/>
                <a:ea typeface="DejaVu Sans"/>
              </a:rPr>
              <a:t>President</a:t>
            </a:r>
            <a:endParaRPr lang="en-US" sz="1979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79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79" b="0" strike="noStrike" spc="-1"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5041440" y="1482120"/>
            <a:ext cx="2315520" cy="99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79" b="0" strike="noStrike" spc="-1">
                <a:solidFill>
                  <a:srgbClr val="E46C0A"/>
                </a:solidFill>
                <a:latin typeface="Calibri"/>
                <a:ea typeface="DejaVu Sans"/>
              </a:rPr>
              <a:t>Chris Outwater</a:t>
            </a:r>
            <a:endParaRPr lang="en-US" sz="1979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79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79" b="0" strike="noStrike" spc="-1">
              <a:latin typeface="Arial"/>
            </a:endParaRPr>
          </a:p>
        </p:txBody>
      </p:sp>
      <p:grpSp>
        <p:nvGrpSpPr>
          <p:cNvPr id="166" name="Group 5"/>
          <p:cNvGrpSpPr/>
          <p:nvPr/>
        </p:nvGrpSpPr>
        <p:grpSpPr>
          <a:xfrm>
            <a:off x="2286000" y="4402800"/>
            <a:ext cx="9116640" cy="2481120"/>
            <a:chOff x="2286000" y="4402800"/>
            <a:chExt cx="9116640" cy="2481120"/>
          </a:xfrm>
        </p:grpSpPr>
        <p:sp>
          <p:nvSpPr>
            <p:cNvPr id="167" name="CustomShape 6"/>
            <p:cNvSpPr/>
            <p:nvPr/>
          </p:nvSpPr>
          <p:spPr>
            <a:xfrm>
              <a:off x="2286000" y="4402800"/>
              <a:ext cx="9116640" cy="2481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8" name="CustomShape 7"/>
          <p:cNvSpPr/>
          <p:nvPr/>
        </p:nvSpPr>
        <p:spPr>
          <a:xfrm>
            <a:off x="5549760" y="5411160"/>
            <a:ext cx="5661360" cy="29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69" name="CustomShape 8"/>
          <p:cNvSpPr/>
          <p:nvPr/>
        </p:nvSpPr>
        <p:spPr>
          <a:xfrm>
            <a:off x="5016240" y="2388240"/>
            <a:ext cx="3005280" cy="58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(805) 886-3300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chris@libertyplugins.com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70" name="CustomShape 9"/>
          <p:cNvSpPr/>
          <p:nvPr/>
        </p:nvSpPr>
        <p:spPr>
          <a:xfrm>
            <a:off x="8413560" y="1410120"/>
            <a:ext cx="3134880" cy="1870560"/>
          </a:xfrm>
          <a:prstGeom prst="rect">
            <a:avLst/>
          </a:prstGeom>
          <a:solidFill>
            <a:srgbClr val="E2E1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10"/>
          <p:cNvSpPr/>
          <p:nvPr/>
        </p:nvSpPr>
        <p:spPr>
          <a:xfrm>
            <a:off x="8467920" y="2341080"/>
            <a:ext cx="3119760" cy="58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(949) 677-1845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karen@libertyplugins.com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72" name="CustomShape 11"/>
          <p:cNvSpPr/>
          <p:nvPr/>
        </p:nvSpPr>
        <p:spPr>
          <a:xfrm>
            <a:off x="8507160" y="1459440"/>
            <a:ext cx="2245320" cy="99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79" b="0" strike="noStrike" spc="-1">
                <a:solidFill>
                  <a:srgbClr val="E46C0A"/>
                </a:solidFill>
                <a:latin typeface="Calibri"/>
                <a:ea typeface="DejaVu Sans"/>
              </a:rPr>
              <a:t>Karen Banuelos</a:t>
            </a:r>
            <a:endParaRPr lang="en-US" sz="1979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79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79" b="0" strike="noStrike" spc="-1">
              <a:latin typeface="Arial"/>
            </a:endParaRPr>
          </a:p>
        </p:txBody>
      </p:sp>
      <p:sp>
        <p:nvSpPr>
          <p:cNvPr id="173" name="CustomShape 12"/>
          <p:cNvSpPr/>
          <p:nvPr/>
        </p:nvSpPr>
        <p:spPr>
          <a:xfrm>
            <a:off x="8524080" y="1777680"/>
            <a:ext cx="2999520" cy="82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31859C"/>
                </a:solidFill>
                <a:latin typeface="Calibri"/>
                <a:ea typeface="DejaVu Sans"/>
              </a:rPr>
              <a:t>Administration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31859C"/>
                </a:solidFill>
                <a:latin typeface="Calibri"/>
                <a:ea typeface="DejaVu Sans"/>
              </a:rPr>
              <a:t>Assistant to Michael Keane, CTO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174" name="CustomShape 13"/>
          <p:cNvSpPr/>
          <p:nvPr/>
        </p:nvSpPr>
        <p:spPr>
          <a:xfrm>
            <a:off x="7057440" y="4518360"/>
            <a:ext cx="4222080" cy="83317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r"/>
            <a:r>
              <a:rPr lang="en-US" sz="1600" b="0" u="sng" strike="noStrike" spc="-1" dirty="0">
                <a:solidFill>
                  <a:srgbClr val="FFFFFF"/>
                </a:solidFill>
                <a:uFillTx/>
                <a:latin typeface="Calibri"/>
                <a:ea typeface="DejaVu Sans"/>
                <a:hlinkClick r:id="rId4"/>
              </a:rPr>
              <a:t>info@libertyplugins.com</a:t>
            </a:r>
            <a:r>
              <a:rPr lang="en-US" sz="1600" spc="-1" dirty="0">
                <a:solidFill>
                  <a:srgbClr val="FFFFFF"/>
                </a:solidFill>
                <a:latin typeface="Calibri"/>
                <a:ea typeface="DejaVu Sans"/>
              </a:rPr>
              <a:t> </a:t>
            </a:r>
            <a:endParaRPr lang="en-US" sz="1600" b="0" strike="noStrike" spc="-1">
              <a:latin typeface="Arial"/>
            </a:endParaRPr>
          </a:p>
          <a:p>
            <a:pPr algn="r"/>
            <a:r>
              <a:rPr lang="en-US" sz="1600" b="0" u="sng" strike="noStrike" spc="-1" dirty="0">
                <a:solidFill>
                  <a:srgbClr val="FFFFFF"/>
                </a:solidFill>
                <a:uFillTx/>
                <a:latin typeface="Calibri"/>
                <a:ea typeface="DejaVu Sans"/>
                <a:hlinkClick r:id="rId5"/>
              </a:rPr>
              <a:t>https://www.libertyplugins.com/</a:t>
            </a:r>
            <a:r>
              <a:rPr lang="en-US" sz="1600" spc="-1" dirty="0">
                <a:solidFill>
                  <a:srgbClr val="FFFFFF"/>
                </a:solidFill>
                <a:latin typeface="Calibri"/>
                <a:ea typeface="DejaVu Sans"/>
              </a:rPr>
              <a:t> </a:t>
            </a:r>
            <a:endParaRPr lang="en-US" sz="1600" b="0" strike="noStrike" spc="-1">
              <a:latin typeface="Arial"/>
            </a:endParaRPr>
          </a:p>
          <a:p>
            <a:pPr algn="r"/>
            <a:r>
              <a:rPr lang="en-US" sz="1600" b="0" u="sng" strike="noStrike" spc="-1" dirty="0">
                <a:solidFill>
                  <a:srgbClr val="FFFFFF"/>
                </a:solidFill>
                <a:uFillTx/>
                <a:latin typeface="Calibri"/>
                <a:ea typeface="DejaVu Sans"/>
                <a:hlinkClick r:id="rId6"/>
              </a:rPr>
              <a:t>https://www.lataccess.com/</a:t>
            </a:r>
            <a:r>
              <a:rPr lang="en-US" sz="1600" spc="-1" dirty="0">
                <a:solidFill>
                  <a:srgbClr val="FFFFFF"/>
                </a:solidFill>
                <a:latin typeface="Calibri"/>
                <a:ea typeface="DejaVu Sans"/>
              </a:rPr>
              <a:t> 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175" name="Picture 15"/>
          <p:cNvPicPr/>
          <p:nvPr/>
        </p:nvPicPr>
        <p:blipFill>
          <a:blip r:embed="rId7"/>
          <a:stretch/>
        </p:blipFill>
        <p:spPr>
          <a:xfrm>
            <a:off x="2560320" y="4521960"/>
            <a:ext cx="2719800" cy="907560"/>
          </a:xfrm>
          <a:prstGeom prst="rect">
            <a:avLst/>
          </a:prstGeom>
          <a:ln>
            <a:noFill/>
          </a:ln>
        </p:spPr>
      </p:pic>
      <p:pic>
        <p:nvPicPr>
          <p:cNvPr id="176" name="Picture 16"/>
          <p:cNvPicPr/>
          <p:nvPr/>
        </p:nvPicPr>
        <p:blipFill>
          <a:blip r:embed="rId8"/>
          <a:stretch/>
        </p:blipFill>
        <p:spPr>
          <a:xfrm>
            <a:off x="2424600" y="5709960"/>
            <a:ext cx="1497600" cy="372240"/>
          </a:xfrm>
          <a:prstGeom prst="rect">
            <a:avLst/>
          </a:prstGeom>
          <a:ln>
            <a:noFill/>
          </a:ln>
        </p:spPr>
      </p:pic>
      <p:sp>
        <p:nvSpPr>
          <p:cNvPr id="177" name="CustomShape 14"/>
          <p:cNvSpPr/>
          <p:nvPr/>
        </p:nvSpPr>
        <p:spPr>
          <a:xfrm>
            <a:off x="2301480" y="6082920"/>
            <a:ext cx="4196880" cy="2176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b="0" u="sng" strike="noStrike" spc="-1" dirty="0">
                <a:solidFill>
                  <a:srgbClr val="DDDDDD"/>
                </a:solidFill>
                <a:uFillTx/>
                <a:latin typeface="Calibri"/>
                <a:ea typeface="DejaVu Sans"/>
                <a:hlinkClick r:id="rId9"/>
              </a:rPr>
              <a:t>https://apps.apple.com/us/app/liberty-hydra/id820987748?ign-mpt=uo%3D4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178" name="Picture 18"/>
          <p:cNvPicPr/>
          <p:nvPr/>
        </p:nvPicPr>
        <p:blipFill>
          <a:blip r:embed="rId10"/>
          <a:stretch/>
        </p:blipFill>
        <p:spPr>
          <a:xfrm>
            <a:off x="6874200" y="5661000"/>
            <a:ext cx="1437120" cy="421560"/>
          </a:xfrm>
          <a:prstGeom prst="rect">
            <a:avLst/>
          </a:prstGeom>
          <a:ln>
            <a:noFill/>
          </a:ln>
        </p:spPr>
      </p:pic>
      <p:sp>
        <p:nvSpPr>
          <p:cNvPr id="179" name="CustomShape 15"/>
          <p:cNvSpPr/>
          <p:nvPr/>
        </p:nvSpPr>
        <p:spPr>
          <a:xfrm>
            <a:off x="6755400" y="6074280"/>
            <a:ext cx="4453560" cy="2176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b="0" u="sng" strike="noStrike" spc="-1" dirty="0">
                <a:solidFill>
                  <a:srgbClr val="FFFFFF"/>
                </a:solidFill>
                <a:uFillTx/>
                <a:latin typeface="Calibri"/>
                <a:ea typeface="DejaVu Sans"/>
                <a:hlinkClick r:id="rId11"/>
              </a:rPr>
              <a:t>https://play.google.com/store/apps/details?id=com.libertyhydra.libertyhydramobile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180" name="CustomShape 16"/>
          <p:cNvSpPr/>
          <p:nvPr/>
        </p:nvSpPr>
        <p:spPr>
          <a:xfrm>
            <a:off x="4099320" y="7007040"/>
            <a:ext cx="379512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98989"/>
                </a:solidFill>
                <a:latin typeface="Calibri"/>
                <a:ea typeface="Segoe UI"/>
              </a:rPr>
              <a:t>Siemens eMobility EV Charging Solutions V1.0</a:t>
            </a: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1"/>
          <p:cNvPicPr/>
          <p:nvPr/>
        </p:nvPicPr>
        <p:blipFill>
          <a:blip r:embed="rId3"/>
          <a:srcRect l="18700" r="6497"/>
          <a:stretch/>
        </p:blipFill>
        <p:spPr>
          <a:xfrm>
            <a:off x="49375" y="0"/>
            <a:ext cx="11998440" cy="7579080"/>
          </a:xfrm>
          <a:prstGeom prst="rect">
            <a:avLst/>
          </a:prstGeom>
          <a:ln>
            <a:noFill/>
          </a:ln>
        </p:spPr>
      </p:pic>
      <p:sp>
        <p:nvSpPr>
          <p:cNvPr id="57" name="CustomShape 1"/>
          <p:cNvSpPr/>
          <p:nvPr/>
        </p:nvSpPr>
        <p:spPr>
          <a:xfrm>
            <a:off x="6399360" y="671760"/>
            <a:ext cx="4998960" cy="411588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"/>
          <p:cNvSpPr/>
          <p:nvPr/>
        </p:nvSpPr>
        <p:spPr>
          <a:xfrm>
            <a:off x="6350471" y="839880"/>
            <a:ext cx="4947409" cy="35735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E46C0A"/>
                </a:solidFill>
                <a:latin typeface="Arial Black"/>
                <a:ea typeface="DejaVu Sans"/>
              </a:rPr>
              <a:t>Table of contents:</a:t>
            </a:r>
            <a:endParaRPr lang="en-US" sz="1600" b="0" strike="noStrike" spc="-1">
              <a:latin typeface="Arial Black"/>
            </a:endParaRPr>
          </a:p>
          <a:p>
            <a:endParaRPr lang="en-US" dirty="0">
              <a:latin typeface="Arial Black"/>
            </a:endParaRPr>
          </a:p>
          <a:p>
            <a:pPr>
              <a:lnSpc>
                <a:spcPct val="200000"/>
              </a:lnSpc>
            </a:pP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Liberty </a:t>
            </a:r>
            <a:r>
              <a:rPr lang="en-US" sz="1400" spc="-1" dirty="0" err="1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PlugIns</a:t>
            </a: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 EVSE Control Systems             3</a:t>
            </a:r>
            <a:endParaRPr lang="en-US" dirty="0">
              <a:solidFill>
                <a:schemeClr val="bg1"/>
              </a:solidFill>
              <a:latin typeface="Arial Black"/>
            </a:endParaRPr>
          </a:p>
          <a:p>
            <a:pPr>
              <a:lnSpc>
                <a:spcPct val="200000"/>
              </a:lnSpc>
            </a:pP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LPI’s Synchronous Codes                                  4</a:t>
            </a:r>
            <a:endParaRPr lang="en-US" dirty="0">
              <a:solidFill>
                <a:schemeClr val="bg1"/>
              </a:solidFill>
              <a:latin typeface="Arial Black"/>
            </a:endParaRPr>
          </a:p>
          <a:p>
            <a:pPr>
              <a:lnSpc>
                <a:spcPct val="200000"/>
              </a:lnSpc>
            </a:pP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LPI Code Control Module                                   5</a:t>
            </a:r>
            <a:endParaRPr lang="en-US" dirty="0">
              <a:solidFill>
                <a:schemeClr val="bg1"/>
              </a:solidFill>
              <a:latin typeface="Arial Black"/>
            </a:endParaRPr>
          </a:p>
          <a:p>
            <a:pPr>
              <a:lnSpc>
                <a:spcPct val="200000"/>
              </a:lnSpc>
            </a:pP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Liberty </a:t>
            </a:r>
            <a:r>
              <a:rPr lang="en-US" sz="1400" spc="-1" dirty="0" err="1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PlugIns</a:t>
            </a: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                                                   7</a:t>
            </a:r>
            <a:endParaRPr lang="en-US" dirty="0">
              <a:solidFill>
                <a:schemeClr val="bg1"/>
              </a:solidFill>
              <a:latin typeface="Arial Black"/>
            </a:endParaRPr>
          </a:p>
          <a:p>
            <a:pPr>
              <a:lnSpc>
                <a:spcPct val="200000"/>
              </a:lnSpc>
            </a:pPr>
            <a:r>
              <a:rPr lang="en-US" sz="1400" spc="-1" dirty="0" err="1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PayByMobile</a:t>
            </a: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 EV Charging                                  8</a:t>
            </a:r>
            <a:endParaRPr lang="en-US" dirty="0">
              <a:solidFill>
                <a:schemeClr val="bg1"/>
              </a:solidFill>
              <a:latin typeface="Arial Black"/>
            </a:endParaRPr>
          </a:p>
          <a:p>
            <a:pPr>
              <a:lnSpc>
                <a:spcPct val="200000"/>
              </a:lnSpc>
            </a:pPr>
            <a:r>
              <a:rPr lang="en-US" sz="1400" spc="-1" dirty="0" err="1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PayByMobile</a:t>
            </a: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                                                       9</a:t>
            </a:r>
            <a:endParaRPr lang="en-US" dirty="0">
              <a:solidFill>
                <a:schemeClr val="bg1"/>
              </a:solidFill>
              <a:latin typeface="Arial Black"/>
            </a:endParaRPr>
          </a:p>
          <a:p>
            <a:pPr>
              <a:lnSpc>
                <a:spcPct val="200000"/>
              </a:lnSpc>
            </a:pPr>
            <a:r>
              <a:rPr lang="en-US" sz="1400" spc="-1" dirty="0">
                <a:solidFill>
                  <a:schemeClr val="bg1"/>
                </a:solidFill>
                <a:latin typeface="Arial Black"/>
                <a:ea typeface="+mn-lt"/>
                <a:cs typeface="+mn-lt"/>
              </a:rPr>
              <a:t>Contacts                                                            10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59" name="CustomShape 3"/>
          <p:cNvSpPr/>
          <p:nvPr/>
        </p:nvSpPr>
        <p:spPr>
          <a:xfrm>
            <a:off x="8598960" y="7007040"/>
            <a:ext cx="2799360" cy="40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CE9571BD-C6EB-4274-8E8B-70AFF561CCCA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599760" y="1480320"/>
            <a:ext cx="10798560" cy="109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80000"/>
              </a:lnSpc>
              <a:spcBef>
                <a:spcPts val="499"/>
              </a:spcBef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r>
              <a:rPr lang="en-US" sz="2400" b="0" strike="noStrike" spc="-1" dirty="0">
                <a:solidFill>
                  <a:srgbClr val="E46C0A"/>
                </a:solidFill>
                <a:latin typeface="Arial Black"/>
                <a:ea typeface="DejaVu Sans"/>
              </a:rPr>
              <a:t>LPI adds Network EVSE features to basic Chargers:</a:t>
            </a: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0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600" b="0" strike="noStrike" spc="-1">
              <a:latin typeface="Arial"/>
            </a:endParaRPr>
          </a:p>
        </p:txBody>
      </p:sp>
      <p:grpSp>
        <p:nvGrpSpPr>
          <p:cNvPr id="61" name="Group 2"/>
          <p:cNvGrpSpPr/>
          <p:nvPr/>
        </p:nvGrpSpPr>
        <p:grpSpPr>
          <a:xfrm>
            <a:off x="599760" y="269280"/>
            <a:ext cx="10794240" cy="1406880"/>
            <a:chOff x="599760" y="269280"/>
            <a:chExt cx="10794240" cy="1406880"/>
          </a:xfrm>
        </p:grpSpPr>
        <p:pic>
          <p:nvPicPr>
            <p:cNvPr id="62" name="Picture 3"/>
            <p:cNvPicPr/>
            <p:nvPr/>
          </p:nvPicPr>
          <p:blipFill>
            <a:blip r:embed="rId3"/>
            <a:stretch/>
          </p:blipFill>
          <p:spPr>
            <a:xfrm>
              <a:off x="599760" y="269280"/>
              <a:ext cx="10794240" cy="140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63" name="CustomShape 3"/>
            <p:cNvSpPr/>
            <p:nvPr/>
          </p:nvSpPr>
          <p:spPr>
            <a:xfrm>
              <a:off x="599760" y="269280"/>
              <a:ext cx="10794240" cy="140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4" name="CustomShape 4"/>
          <p:cNvSpPr/>
          <p:nvPr/>
        </p:nvSpPr>
        <p:spPr>
          <a:xfrm>
            <a:off x="549720" y="335880"/>
            <a:ext cx="1079856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600" b="0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Liberty Plugins EVSE Control System</a:t>
            </a:r>
            <a:r>
              <a:rPr lang="en-US" sz="3600" spc="-1" dirty="0">
                <a:solidFill>
                  <a:srgbClr val="FFFFFF"/>
                </a:solidFill>
                <a:latin typeface="Arial Black"/>
                <a:ea typeface="DejaVu Sans"/>
              </a:rPr>
              <a:t> 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65" name="Picture 8"/>
          <p:cNvPicPr/>
          <p:nvPr/>
        </p:nvPicPr>
        <p:blipFill>
          <a:blip r:embed="rId4"/>
          <a:stretch/>
        </p:blipFill>
        <p:spPr>
          <a:xfrm>
            <a:off x="399960" y="7047000"/>
            <a:ext cx="1305720" cy="419400"/>
          </a:xfrm>
          <a:prstGeom prst="rect">
            <a:avLst/>
          </a:prstGeom>
          <a:ln>
            <a:noFill/>
          </a:ln>
        </p:spPr>
      </p:pic>
      <p:sp>
        <p:nvSpPr>
          <p:cNvPr id="66" name="CustomShape 5"/>
          <p:cNvSpPr/>
          <p:nvPr/>
        </p:nvSpPr>
        <p:spPr>
          <a:xfrm>
            <a:off x="8598960" y="7007040"/>
            <a:ext cx="279936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076FB3A4-BAEF-4048-9B4F-EAB582FA0E03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67" name="Picture 66"/>
          <p:cNvPicPr/>
          <p:nvPr/>
        </p:nvPicPr>
        <p:blipFill>
          <a:blip r:embed="rId5"/>
          <a:stretch/>
        </p:blipFill>
        <p:spPr>
          <a:xfrm>
            <a:off x="5793480" y="2385720"/>
            <a:ext cx="5625360" cy="4197600"/>
          </a:xfrm>
          <a:prstGeom prst="rect">
            <a:avLst/>
          </a:prstGeom>
          <a:ln>
            <a:noFill/>
          </a:ln>
        </p:spPr>
      </p:pic>
      <p:sp>
        <p:nvSpPr>
          <p:cNvPr id="68" name="CustomShape 6"/>
          <p:cNvSpPr/>
          <p:nvPr/>
        </p:nvSpPr>
        <p:spPr>
          <a:xfrm>
            <a:off x="5669280" y="6500160"/>
            <a:ext cx="5760360" cy="64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“Liberty Enabled” </a:t>
            </a:r>
            <a:r>
              <a:rPr lang="en-US" sz="1400" strike="noStrike" spc="-1" dirty="0" err="1">
                <a:solidFill>
                  <a:srgbClr val="000000"/>
                </a:solidFill>
                <a:latin typeface="Arial"/>
              </a:rPr>
              <a:t>ClipperCreek</a:t>
            </a: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 CS-40s with Code Control Modules</a:t>
            </a:r>
            <a:endParaRPr lang="en-US" sz="1400" b="1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6"/>
          <a:stretch/>
        </p:blipFill>
        <p:spPr>
          <a:xfrm>
            <a:off x="4343400" y="6973200"/>
            <a:ext cx="1142640" cy="504360"/>
          </a:xfrm>
          <a:prstGeom prst="rect">
            <a:avLst/>
          </a:prstGeom>
          <a:ln>
            <a:noFill/>
          </a:ln>
        </p:spPr>
      </p:pic>
      <p:sp>
        <p:nvSpPr>
          <p:cNvPr id="70" name="CustomShape 7"/>
          <p:cNvSpPr/>
          <p:nvPr/>
        </p:nvSpPr>
        <p:spPr>
          <a:xfrm>
            <a:off x="457200" y="2377440"/>
            <a:ext cx="5153040" cy="4537440"/>
          </a:xfrm>
          <a:prstGeom prst="rect">
            <a:avLst/>
          </a:prstGeom>
          <a:solidFill>
            <a:srgbClr val="DEDDD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 marL="215900" indent="-215265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Access Control</a:t>
            </a:r>
            <a:endParaRPr lang="en-US" sz="2200" b="0" strike="noStrike" spc="-1">
              <a:latin typeface="Arial"/>
              <a:ea typeface="Microsoft YaHei"/>
            </a:endParaRPr>
          </a:p>
          <a:p>
            <a:pPr marL="215900" indent="-215265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Data Recording</a:t>
            </a:r>
            <a:endParaRPr lang="en-US" sz="2200" b="0" strike="noStrike" spc="-1">
              <a:latin typeface="Arial"/>
              <a:ea typeface="Microsoft YaHei"/>
            </a:endParaRPr>
          </a:p>
          <a:p>
            <a:pPr marL="215900" indent="-215265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Communications</a:t>
            </a:r>
            <a:endParaRPr lang="en-US" sz="2200" b="0" strike="noStrike" spc="-1">
              <a:latin typeface="Arial"/>
              <a:ea typeface="Microsoft YaHei"/>
            </a:endParaRPr>
          </a:p>
          <a:p>
            <a:pPr marL="215900" indent="-215265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Energy Management</a:t>
            </a:r>
            <a:endParaRPr lang="en-US" sz="2200" b="0" strike="noStrike" spc="-1">
              <a:latin typeface="Arial"/>
              <a:ea typeface="Microsoft YaHei"/>
            </a:endParaRPr>
          </a:p>
          <a:p>
            <a:pPr marL="215900" indent="-215265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Open Standards</a:t>
            </a:r>
            <a:endParaRPr lang="en-US" sz="2200" b="0" strike="noStrike" spc="-1">
              <a:latin typeface="Arial"/>
              <a:ea typeface="Microsoft YaHei"/>
            </a:endParaRPr>
          </a:p>
          <a:p>
            <a:pPr marL="215900" indent="-215265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Gives Station Owners Control of theirs Chargers and Customers</a:t>
            </a:r>
            <a:r>
              <a:rPr lang="en-US" sz="2000" spc="-1" dirty="0">
                <a:solidFill>
                  <a:srgbClr val="000000"/>
                </a:solidFill>
                <a:latin typeface="Arial Black"/>
              </a:rPr>
              <a:t> </a:t>
            </a:r>
            <a:endParaRPr lang="en-US" sz="2000" b="0" strike="noStrike" spc="-1"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599760" y="1480320"/>
            <a:ext cx="10798560" cy="109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80000"/>
              </a:lnSpc>
              <a:spcBef>
                <a:spcPts val="499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r>
              <a:rPr lang="en-US" sz="2400" b="0" strike="noStrike" spc="-1" dirty="0">
                <a:solidFill>
                  <a:srgbClr val="E46C0A"/>
                </a:solidFill>
                <a:latin typeface="Arial Black"/>
                <a:ea typeface="DejaVu Sans"/>
              </a:rPr>
              <a:t>Access Control without the Network!</a:t>
            </a: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"/>
            </a:endParaRPr>
          </a:p>
        </p:txBody>
      </p:sp>
      <p:grpSp>
        <p:nvGrpSpPr>
          <p:cNvPr id="72" name="Group 2"/>
          <p:cNvGrpSpPr/>
          <p:nvPr/>
        </p:nvGrpSpPr>
        <p:grpSpPr>
          <a:xfrm>
            <a:off x="599760" y="269280"/>
            <a:ext cx="10794240" cy="1406880"/>
            <a:chOff x="599760" y="269280"/>
            <a:chExt cx="10794240" cy="1406880"/>
          </a:xfrm>
        </p:grpSpPr>
        <p:pic>
          <p:nvPicPr>
            <p:cNvPr id="73" name="Picture 3"/>
            <p:cNvPicPr/>
            <p:nvPr/>
          </p:nvPicPr>
          <p:blipFill>
            <a:blip r:embed="rId3"/>
            <a:stretch/>
          </p:blipFill>
          <p:spPr>
            <a:xfrm>
              <a:off x="599760" y="269280"/>
              <a:ext cx="10794240" cy="140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4" name="CustomShape 3"/>
            <p:cNvSpPr/>
            <p:nvPr/>
          </p:nvSpPr>
          <p:spPr>
            <a:xfrm>
              <a:off x="599760" y="269280"/>
              <a:ext cx="10794240" cy="140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CustomShape 4"/>
          <p:cNvSpPr/>
          <p:nvPr/>
        </p:nvSpPr>
        <p:spPr>
          <a:xfrm>
            <a:off x="549720" y="335880"/>
            <a:ext cx="1079856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LPI’s Synchronous Codes</a:t>
            </a:r>
            <a:endParaRPr lang="en-US" sz="3600" b="0" strike="noStrike" spc="-1" dirty="0">
              <a:latin typeface="Arial Black"/>
            </a:endParaRPr>
          </a:p>
        </p:txBody>
      </p:sp>
      <p:pic>
        <p:nvPicPr>
          <p:cNvPr id="76" name="Picture 8"/>
          <p:cNvPicPr/>
          <p:nvPr/>
        </p:nvPicPr>
        <p:blipFill>
          <a:blip r:embed="rId4"/>
          <a:stretch/>
        </p:blipFill>
        <p:spPr>
          <a:xfrm>
            <a:off x="399960" y="7047000"/>
            <a:ext cx="1305720" cy="419400"/>
          </a:xfrm>
          <a:prstGeom prst="rect">
            <a:avLst/>
          </a:prstGeom>
          <a:ln>
            <a:noFill/>
          </a:ln>
        </p:spPr>
      </p:pic>
      <p:sp>
        <p:nvSpPr>
          <p:cNvPr id="77" name="CustomShape 5"/>
          <p:cNvSpPr/>
          <p:nvPr/>
        </p:nvSpPr>
        <p:spPr>
          <a:xfrm>
            <a:off x="8598960" y="7007040"/>
            <a:ext cx="279936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3BB332E0-3B14-49EE-BABE-E59BCE5A2180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78" name="Picture 77"/>
          <p:cNvPicPr/>
          <p:nvPr/>
        </p:nvPicPr>
        <p:blipFill>
          <a:blip r:embed="rId5"/>
          <a:stretch/>
        </p:blipFill>
        <p:spPr>
          <a:xfrm>
            <a:off x="4343400" y="6973200"/>
            <a:ext cx="1142640" cy="504360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6"/>
          <a:stretch/>
        </p:blipFill>
        <p:spPr>
          <a:xfrm>
            <a:off x="6949440" y="2320920"/>
            <a:ext cx="3840120" cy="4509720"/>
          </a:xfrm>
          <a:prstGeom prst="rect">
            <a:avLst/>
          </a:prstGeom>
          <a:ln>
            <a:noFill/>
          </a:ln>
        </p:spPr>
      </p:pic>
      <p:sp>
        <p:nvSpPr>
          <p:cNvPr id="80" name="CustomShape 6"/>
          <p:cNvSpPr/>
          <p:nvPr/>
        </p:nvSpPr>
        <p:spPr>
          <a:xfrm>
            <a:off x="388440" y="2286000"/>
            <a:ext cx="6286320" cy="4480200"/>
          </a:xfrm>
          <a:prstGeom prst="rect">
            <a:avLst/>
          </a:prstGeom>
          <a:solidFill>
            <a:srgbClr val="DEDDD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 marL="215900" indent="-215265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Segoe UI"/>
              </a:rPr>
              <a:t>The system uses a common clock to generate the charging and clock synch codes.</a:t>
            </a:r>
            <a:endParaRPr lang="en-US" sz="24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Segoe UI"/>
              </a:rPr>
              <a:t>The code is entered into the keypad on the charger.</a:t>
            </a:r>
            <a:endParaRPr lang="en-US" sz="24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Segoe UI"/>
              </a:rPr>
              <a:t>A decoding algorithm verifies the code and enables the charging session.</a:t>
            </a:r>
            <a:endParaRPr lang="en-US" sz="24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Segoe UI"/>
              </a:rPr>
              <a:t>Ideal for remote locations where cellular reception is poor.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1"/>
          <p:cNvGrpSpPr/>
          <p:nvPr/>
        </p:nvGrpSpPr>
        <p:grpSpPr>
          <a:xfrm>
            <a:off x="599760" y="269280"/>
            <a:ext cx="10794240" cy="1406880"/>
            <a:chOff x="599760" y="269280"/>
            <a:chExt cx="10794240" cy="1406880"/>
          </a:xfrm>
        </p:grpSpPr>
        <p:pic>
          <p:nvPicPr>
            <p:cNvPr id="82" name="Picture 3"/>
            <p:cNvPicPr/>
            <p:nvPr/>
          </p:nvPicPr>
          <p:blipFill>
            <a:blip r:embed="rId3"/>
            <a:stretch/>
          </p:blipFill>
          <p:spPr>
            <a:xfrm>
              <a:off x="599760" y="269280"/>
              <a:ext cx="10794240" cy="140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83" name="CustomShape 2"/>
            <p:cNvSpPr/>
            <p:nvPr/>
          </p:nvSpPr>
          <p:spPr>
            <a:xfrm>
              <a:off x="599760" y="269280"/>
              <a:ext cx="10794240" cy="140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4" name="CustomShape 3"/>
          <p:cNvSpPr/>
          <p:nvPr/>
        </p:nvSpPr>
        <p:spPr>
          <a:xfrm>
            <a:off x="549720" y="335880"/>
            <a:ext cx="1079856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LPI Code Control Module</a:t>
            </a:r>
            <a:endParaRPr lang="en-US" sz="3600" b="0" strike="noStrike" spc="-1">
              <a:latin typeface="Arial Black"/>
            </a:endParaRPr>
          </a:p>
        </p:txBody>
      </p:sp>
      <p:pic>
        <p:nvPicPr>
          <p:cNvPr id="85" name="Picture 8"/>
          <p:cNvPicPr/>
          <p:nvPr/>
        </p:nvPicPr>
        <p:blipFill>
          <a:blip r:embed="rId4"/>
          <a:stretch/>
        </p:blipFill>
        <p:spPr>
          <a:xfrm>
            <a:off x="399960" y="7047000"/>
            <a:ext cx="1305720" cy="419400"/>
          </a:xfrm>
          <a:prstGeom prst="rect">
            <a:avLst/>
          </a:prstGeom>
          <a:ln>
            <a:noFill/>
          </a:ln>
        </p:spPr>
      </p:pic>
      <p:sp>
        <p:nvSpPr>
          <p:cNvPr id="86" name="CustomShape 4"/>
          <p:cNvSpPr/>
          <p:nvPr/>
        </p:nvSpPr>
        <p:spPr>
          <a:xfrm>
            <a:off x="8598960" y="7007040"/>
            <a:ext cx="279936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DA56E37C-888F-430F-B8E6-CCE802E51D32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87" name="Picture 86"/>
          <p:cNvPicPr/>
          <p:nvPr/>
        </p:nvPicPr>
        <p:blipFill>
          <a:blip r:embed="rId5"/>
          <a:stretch/>
        </p:blipFill>
        <p:spPr>
          <a:xfrm>
            <a:off x="4343400" y="6973200"/>
            <a:ext cx="1142640" cy="504360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6"/>
          <a:stretch/>
        </p:blipFill>
        <p:spPr>
          <a:xfrm>
            <a:off x="640080" y="2116080"/>
            <a:ext cx="4884480" cy="3644280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7"/>
          <a:stretch/>
        </p:blipFill>
        <p:spPr>
          <a:xfrm>
            <a:off x="6492240" y="2103120"/>
            <a:ext cx="4929120" cy="3657240"/>
          </a:xfrm>
          <a:prstGeom prst="rect">
            <a:avLst/>
          </a:prstGeom>
          <a:ln>
            <a:noFill/>
          </a:ln>
        </p:spPr>
      </p:pic>
      <p:sp>
        <p:nvSpPr>
          <p:cNvPr id="90" name="CustomShape 5"/>
          <p:cNvSpPr/>
          <p:nvPr/>
        </p:nvSpPr>
        <p:spPr>
          <a:xfrm>
            <a:off x="5524920" y="3749040"/>
            <a:ext cx="966960" cy="456840"/>
          </a:xfrm>
          <a:custGeom>
            <a:avLst/>
            <a:gdLst/>
            <a:ahLst/>
            <a:cxnLst/>
            <a:rect l="l" t="t" r="r" b="b"/>
            <a:pathLst>
              <a:path w="2689" h="1272">
                <a:moveTo>
                  <a:pt x="0" y="317"/>
                </a:moveTo>
                <a:lnTo>
                  <a:pt x="2016" y="317"/>
                </a:lnTo>
                <a:lnTo>
                  <a:pt x="2016" y="0"/>
                </a:lnTo>
                <a:lnTo>
                  <a:pt x="2688" y="635"/>
                </a:lnTo>
                <a:lnTo>
                  <a:pt x="2016" y="1271"/>
                </a:lnTo>
                <a:lnTo>
                  <a:pt x="2016" y="953"/>
                </a:lnTo>
                <a:lnTo>
                  <a:pt x="0" y="953"/>
                </a:lnTo>
                <a:lnTo>
                  <a:pt x="0" y="317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6"/>
          <p:cNvSpPr/>
          <p:nvPr/>
        </p:nvSpPr>
        <p:spPr>
          <a:xfrm>
            <a:off x="5524920" y="4023360"/>
            <a:ext cx="966960" cy="548280"/>
          </a:xfrm>
          <a:custGeom>
            <a:avLst/>
            <a:gdLst/>
            <a:ahLst/>
            <a:cxnLst/>
            <a:rect l="l" t="t" r="r" b="b"/>
            <a:pathLst>
              <a:path w="2689" h="1525">
                <a:moveTo>
                  <a:pt x="0" y="381"/>
                </a:moveTo>
                <a:lnTo>
                  <a:pt x="2016" y="381"/>
                </a:lnTo>
                <a:lnTo>
                  <a:pt x="2016" y="0"/>
                </a:lnTo>
                <a:lnTo>
                  <a:pt x="2688" y="762"/>
                </a:lnTo>
                <a:lnTo>
                  <a:pt x="2016" y="1524"/>
                </a:lnTo>
                <a:lnTo>
                  <a:pt x="2016" y="1143"/>
                </a:lnTo>
                <a:lnTo>
                  <a:pt x="0" y="1143"/>
                </a:lnTo>
                <a:lnTo>
                  <a:pt x="0" y="381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7"/>
          <p:cNvSpPr/>
          <p:nvPr/>
        </p:nvSpPr>
        <p:spPr>
          <a:xfrm>
            <a:off x="599434" y="5912441"/>
            <a:ext cx="4717361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1. Park and plug in cable to your EV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6675120" y="5910840"/>
            <a:ext cx="3315956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2. Enter Charging Code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4" name="CustomShape 9"/>
          <p:cNvSpPr/>
          <p:nvPr/>
        </p:nvSpPr>
        <p:spPr>
          <a:xfrm>
            <a:off x="1280160" y="6524640"/>
            <a:ext cx="8540075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Charging stops when End Time is reached or the EV is fully charged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599760" y="1480320"/>
            <a:ext cx="10798560" cy="109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80000"/>
              </a:lnSpc>
              <a:spcBef>
                <a:spcPts val="499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r>
              <a:rPr lang="en-US" sz="2400" b="0" strike="noStrike" spc="-1" dirty="0">
                <a:solidFill>
                  <a:srgbClr val="E46C0A"/>
                </a:solidFill>
                <a:latin typeface="Arial Black"/>
                <a:ea typeface="DejaVu Sans"/>
              </a:rPr>
              <a:t>Billing Choices For EVSE Owners</a:t>
            </a: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 Black"/>
            </a:endParaRPr>
          </a:p>
        </p:txBody>
      </p:sp>
      <p:grpSp>
        <p:nvGrpSpPr>
          <p:cNvPr id="96" name="Group 2"/>
          <p:cNvGrpSpPr/>
          <p:nvPr/>
        </p:nvGrpSpPr>
        <p:grpSpPr>
          <a:xfrm>
            <a:off x="668885" y="338395"/>
            <a:ext cx="10794240" cy="1406880"/>
            <a:chOff x="599760" y="269280"/>
            <a:chExt cx="10794240" cy="1406880"/>
          </a:xfrm>
        </p:grpSpPr>
        <p:pic>
          <p:nvPicPr>
            <p:cNvPr id="97" name="Picture 3"/>
            <p:cNvPicPr/>
            <p:nvPr/>
          </p:nvPicPr>
          <p:blipFill>
            <a:blip r:embed="rId3"/>
            <a:stretch/>
          </p:blipFill>
          <p:spPr>
            <a:xfrm>
              <a:off x="599760" y="269280"/>
              <a:ext cx="10794240" cy="140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98" name="CustomShape 3"/>
            <p:cNvSpPr/>
            <p:nvPr/>
          </p:nvSpPr>
          <p:spPr>
            <a:xfrm>
              <a:off x="599760" y="269280"/>
              <a:ext cx="10794240" cy="140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9" name="CustomShape 4"/>
          <p:cNvSpPr/>
          <p:nvPr/>
        </p:nvSpPr>
        <p:spPr>
          <a:xfrm>
            <a:off x="549720" y="335880"/>
            <a:ext cx="1079856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LPI Code Control Module</a:t>
            </a:r>
            <a:endParaRPr lang="en-US" sz="3600" b="0" strike="noStrike" spc="-1" dirty="0">
              <a:latin typeface="Arial Black"/>
            </a:endParaRPr>
          </a:p>
        </p:txBody>
      </p:sp>
      <p:pic>
        <p:nvPicPr>
          <p:cNvPr id="100" name="Picture 8"/>
          <p:cNvPicPr/>
          <p:nvPr/>
        </p:nvPicPr>
        <p:blipFill>
          <a:blip r:embed="rId4"/>
          <a:stretch/>
        </p:blipFill>
        <p:spPr>
          <a:xfrm>
            <a:off x="399960" y="7047000"/>
            <a:ext cx="1305720" cy="419400"/>
          </a:xfrm>
          <a:prstGeom prst="rect">
            <a:avLst/>
          </a:prstGeom>
          <a:ln>
            <a:noFill/>
          </a:ln>
        </p:spPr>
      </p:pic>
      <p:sp>
        <p:nvSpPr>
          <p:cNvPr id="101" name="CustomShape 5"/>
          <p:cNvSpPr/>
          <p:nvPr/>
        </p:nvSpPr>
        <p:spPr>
          <a:xfrm>
            <a:off x="8598960" y="7007040"/>
            <a:ext cx="279936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515EA5CE-748A-4670-9833-1C6C54A70470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5"/>
          <a:stretch/>
        </p:blipFill>
        <p:spPr>
          <a:xfrm>
            <a:off x="4343400" y="6973200"/>
            <a:ext cx="1142640" cy="504360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"/>
          <a:stretch/>
        </p:blipFill>
        <p:spPr>
          <a:xfrm>
            <a:off x="6126480" y="2377440"/>
            <a:ext cx="5240880" cy="4388760"/>
          </a:xfrm>
          <a:prstGeom prst="rect">
            <a:avLst/>
          </a:prstGeom>
          <a:ln>
            <a:noFill/>
          </a:ln>
        </p:spPr>
      </p:pic>
      <p:sp>
        <p:nvSpPr>
          <p:cNvPr id="104" name="CustomShape 6"/>
          <p:cNvSpPr/>
          <p:nvPr/>
        </p:nvSpPr>
        <p:spPr>
          <a:xfrm>
            <a:off x="640080" y="2359080"/>
            <a:ext cx="4845960" cy="4315680"/>
          </a:xfrm>
          <a:prstGeom prst="rect">
            <a:avLst/>
          </a:prstGeom>
          <a:solidFill>
            <a:srgbClr val="DEDDD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 marL="215900" indent="-215265">
              <a:spcBef>
                <a:spcPts val="850"/>
              </a:spcBef>
              <a:spcAft>
                <a:spcPts val="30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EVSE Owner Controls the billing system and rates</a:t>
            </a:r>
            <a:endParaRPr lang="en-US" sz="2200" b="0" strike="noStrike" spc="-1" dirty="0">
              <a:latin typeface="Arial"/>
            </a:endParaRPr>
          </a:p>
          <a:p>
            <a:pPr marL="215900" indent="-215265">
              <a:spcBef>
                <a:spcPts val="1134"/>
              </a:spcBef>
              <a:spcAft>
                <a:spcPts val="30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Use your existing billing systems (gift shops, monthly rent, payroll deduction)</a:t>
            </a:r>
            <a:endParaRPr lang="en-US" sz="2200" b="0" strike="noStrike" spc="-1" dirty="0">
              <a:latin typeface="Arial"/>
            </a:endParaRPr>
          </a:p>
          <a:p>
            <a:pPr marL="215900" indent="-215265">
              <a:spcBef>
                <a:spcPts val="850"/>
              </a:spcBef>
              <a:spcAft>
                <a:spcPts val="30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Optional </a:t>
            </a:r>
            <a:r>
              <a:rPr lang="en-US" sz="2200" b="0" strike="noStrike" spc="-1" err="1">
                <a:solidFill>
                  <a:srgbClr val="000000"/>
                </a:solidFill>
                <a:latin typeface="Arial"/>
              </a:rPr>
              <a:t>PayByMobil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smartphone billing system available</a:t>
            </a:r>
            <a:endParaRPr lang="en-US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99760" y="1480320"/>
            <a:ext cx="10798560" cy="109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80000"/>
              </a:lnSpc>
              <a:spcBef>
                <a:spcPts val="499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r>
              <a:rPr lang="en-US" sz="2400" b="0" strike="noStrike" spc="-1" dirty="0" err="1">
                <a:solidFill>
                  <a:srgbClr val="E46C0A"/>
                </a:solidFill>
                <a:latin typeface="Arial Black"/>
                <a:ea typeface="DejaVu Sans"/>
              </a:rPr>
              <a:t>PayByMobile</a:t>
            </a:r>
            <a:r>
              <a:rPr lang="en-US" sz="2400" b="0" strike="noStrike" spc="-1" dirty="0">
                <a:solidFill>
                  <a:srgbClr val="E46C0A"/>
                </a:solidFill>
                <a:latin typeface="Arial Black"/>
                <a:ea typeface="DejaVu Sans"/>
              </a:rPr>
              <a:t> Optional Billing System</a:t>
            </a: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 Black"/>
            </a:endParaRPr>
          </a:p>
        </p:txBody>
      </p:sp>
      <p:grpSp>
        <p:nvGrpSpPr>
          <p:cNvPr id="106" name="Group 2"/>
          <p:cNvGrpSpPr/>
          <p:nvPr/>
        </p:nvGrpSpPr>
        <p:grpSpPr>
          <a:xfrm>
            <a:off x="599760" y="269280"/>
            <a:ext cx="10794240" cy="1406880"/>
            <a:chOff x="599760" y="269280"/>
            <a:chExt cx="10794240" cy="1406880"/>
          </a:xfrm>
        </p:grpSpPr>
        <p:pic>
          <p:nvPicPr>
            <p:cNvPr id="107" name="Picture 3"/>
            <p:cNvPicPr/>
            <p:nvPr/>
          </p:nvPicPr>
          <p:blipFill>
            <a:blip r:embed="rId3"/>
            <a:stretch/>
          </p:blipFill>
          <p:spPr>
            <a:xfrm>
              <a:off x="599760" y="269280"/>
              <a:ext cx="10794240" cy="140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8" name="CustomShape 3"/>
            <p:cNvSpPr/>
            <p:nvPr/>
          </p:nvSpPr>
          <p:spPr>
            <a:xfrm>
              <a:off x="599760" y="269280"/>
              <a:ext cx="10794240" cy="140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9" name="CustomShape 4"/>
          <p:cNvSpPr/>
          <p:nvPr/>
        </p:nvSpPr>
        <p:spPr>
          <a:xfrm>
            <a:off x="549720" y="335880"/>
            <a:ext cx="1079856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Liberty </a:t>
            </a:r>
            <a:r>
              <a:rPr lang="en-US" sz="3600" b="0" strike="noStrike" spc="-1" dirty="0" err="1">
                <a:solidFill>
                  <a:srgbClr val="FFFFFF"/>
                </a:solidFill>
                <a:latin typeface="Arial Black"/>
                <a:ea typeface="DejaVu Sans"/>
              </a:rPr>
              <a:t>PlugIns</a:t>
            </a:r>
            <a:endParaRPr lang="en-US" sz="3600" b="0" strike="noStrike" spc="-1">
              <a:latin typeface="Arial Black"/>
            </a:endParaRPr>
          </a:p>
        </p:txBody>
      </p:sp>
      <p:pic>
        <p:nvPicPr>
          <p:cNvPr id="110" name="Picture 8"/>
          <p:cNvPicPr/>
          <p:nvPr/>
        </p:nvPicPr>
        <p:blipFill>
          <a:blip r:embed="rId4"/>
          <a:stretch/>
        </p:blipFill>
        <p:spPr>
          <a:xfrm>
            <a:off x="399960" y="7047000"/>
            <a:ext cx="1305720" cy="419400"/>
          </a:xfrm>
          <a:prstGeom prst="rect">
            <a:avLst/>
          </a:prstGeom>
          <a:ln>
            <a:noFill/>
          </a:ln>
        </p:spPr>
      </p:pic>
      <p:sp>
        <p:nvSpPr>
          <p:cNvPr id="111" name="CustomShape 5"/>
          <p:cNvSpPr/>
          <p:nvPr/>
        </p:nvSpPr>
        <p:spPr>
          <a:xfrm>
            <a:off x="8598960" y="7007040"/>
            <a:ext cx="279936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09402A97-E41D-42F6-87BA-FDC81B0CEDB9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112" name="Picture 111"/>
          <p:cNvPicPr/>
          <p:nvPr/>
        </p:nvPicPr>
        <p:blipFill>
          <a:blip r:embed="rId5"/>
          <a:stretch/>
        </p:blipFill>
        <p:spPr>
          <a:xfrm>
            <a:off x="4343400" y="6973200"/>
            <a:ext cx="1142640" cy="504360"/>
          </a:xfrm>
          <a:prstGeom prst="rect">
            <a:avLst/>
          </a:prstGeom>
          <a:ln>
            <a:noFill/>
          </a:ln>
        </p:spPr>
      </p:pic>
      <p:sp>
        <p:nvSpPr>
          <p:cNvPr id="113" name="CustomShape 6"/>
          <p:cNvSpPr/>
          <p:nvPr/>
        </p:nvSpPr>
        <p:spPr>
          <a:xfrm>
            <a:off x="640080" y="2359080"/>
            <a:ext cx="4480200" cy="4315680"/>
          </a:xfrm>
          <a:prstGeom prst="rect">
            <a:avLst/>
          </a:prstGeom>
          <a:solidFill>
            <a:srgbClr val="DEDDD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 marL="215900" indent="-215265">
              <a:lnSpc>
                <a:spcPct val="100000"/>
              </a:lnSpc>
              <a:spcBef>
                <a:spcPts val="2268"/>
              </a:spcBef>
              <a:spcAft>
                <a:spcPts val="22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No Proprietary Billing or Subscriber</a:t>
            </a:r>
            <a:endParaRPr lang="en-US" sz="22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spcBef>
                <a:spcPts val="2551"/>
              </a:spcBef>
              <a:spcAft>
                <a:spcPts val="25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Use your existing billing systems (gift shops, monthly rent, payroll deduction)</a:t>
            </a:r>
            <a:endParaRPr lang="en-US" sz="22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spcBef>
                <a:spcPts val="2268"/>
              </a:spcBef>
              <a:spcAft>
                <a:spcPts val="22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Optional 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PayByMobil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smartphone billing system available</a:t>
            </a:r>
            <a:endParaRPr lang="en-US" sz="2200" b="0" strike="noStrike" spc="-1">
              <a:latin typeface="Arial"/>
            </a:endParaRPr>
          </a:p>
        </p:txBody>
      </p:sp>
      <p:pic>
        <p:nvPicPr>
          <p:cNvPr id="114" name="Picture 12"/>
          <p:cNvPicPr/>
          <p:nvPr/>
        </p:nvPicPr>
        <p:blipFill>
          <a:blip r:embed="rId6"/>
          <a:stretch/>
        </p:blipFill>
        <p:spPr>
          <a:xfrm>
            <a:off x="5669280" y="2286000"/>
            <a:ext cx="2489040" cy="493740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7"/>
          <a:stretch/>
        </p:blipFill>
        <p:spPr>
          <a:xfrm>
            <a:off x="8425080" y="2286000"/>
            <a:ext cx="2730240" cy="493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"/>
          <p:cNvGrpSpPr/>
          <p:nvPr/>
        </p:nvGrpSpPr>
        <p:grpSpPr>
          <a:xfrm>
            <a:off x="599760" y="269280"/>
            <a:ext cx="10794240" cy="1406880"/>
            <a:chOff x="599760" y="269280"/>
            <a:chExt cx="10794240" cy="1406880"/>
          </a:xfrm>
        </p:grpSpPr>
        <p:pic>
          <p:nvPicPr>
            <p:cNvPr id="117" name="Picture 3"/>
            <p:cNvPicPr/>
            <p:nvPr/>
          </p:nvPicPr>
          <p:blipFill>
            <a:blip r:embed="rId3"/>
            <a:stretch/>
          </p:blipFill>
          <p:spPr>
            <a:xfrm>
              <a:off x="599760" y="269280"/>
              <a:ext cx="10794240" cy="140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" name="CustomShape 2"/>
            <p:cNvSpPr/>
            <p:nvPr/>
          </p:nvSpPr>
          <p:spPr>
            <a:xfrm>
              <a:off x="599760" y="269280"/>
              <a:ext cx="10794240" cy="140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9" name="CustomShape 3"/>
          <p:cNvSpPr/>
          <p:nvPr/>
        </p:nvSpPr>
        <p:spPr>
          <a:xfrm>
            <a:off x="549720" y="335880"/>
            <a:ext cx="1079856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FFFFFF"/>
                </a:solidFill>
                <a:latin typeface="Arial Black"/>
                <a:ea typeface="DejaVu Sans"/>
              </a:rPr>
              <a:t>PayByMobile</a:t>
            </a:r>
            <a:r>
              <a:rPr lang="en-US" sz="3600" b="0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 EV Charging</a:t>
            </a:r>
            <a:endParaRPr lang="en-US" sz="3600" b="0" strike="noStrike" spc="-1">
              <a:latin typeface="Arial Black"/>
            </a:endParaRPr>
          </a:p>
        </p:txBody>
      </p:sp>
      <p:pic>
        <p:nvPicPr>
          <p:cNvPr id="120" name="Picture 8"/>
          <p:cNvPicPr/>
          <p:nvPr/>
        </p:nvPicPr>
        <p:blipFill>
          <a:blip r:embed="rId4"/>
          <a:stretch/>
        </p:blipFill>
        <p:spPr>
          <a:xfrm>
            <a:off x="399960" y="7047000"/>
            <a:ext cx="1305720" cy="419400"/>
          </a:xfrm>
          <a:prstGeom prst="rect">
            <a:avLst/>
          </a:prstGeom>
          <a:ln>
            <a:noFill/>
          </a:ln>
        </p:spPr>
      </p:pic>
      <p:sp>
        <p:nvSpPr>
          <p:cNvPr id="121" name="CustomShape 4"/>
          <p:cNvSpPr/>
          <p:nvPr/>
        </p:nvSpPr>
        <p:spPr>
          <a:xfrm>
            <a:off x="8598960" y="7007040"/>
            <a:ext cx="279936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8A97C33A-358B-4A68-95FF-F83339D3B56F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122" name="Picture 121"/>
          <p:cNvPicPr/>
          <p:nvPr/>
        </p:nvPicPr>
        <p:blipFill>
          <a:blip r:embed="rId5"/>
          <a:stretch/>
        </p:blipFill>
        <p:spPr>
          <a:xfrm>
            <a:off x="4343400" y="6973200"/>
            <a:ext cx="1142640" cy="504360"/>
          </a:xfrm>
          <a:prstGeom prst="rect">
            <a:avLst/>
          </a:prstGeom>
          <a:ln>
            <a:noFill/>
          </a:ln>
        </p:spPr>
      </p:pic>
      <p:pic>
        <p:nvPicPr>
          <p:cNvPr id="123" name="Picture 122"/>
          <p:cNvPicPr/>
          <p:nvPr/>
        </p:nvPicPr>
        <p:blipFill>
          <a:blip r:embed="rId6"/>
          <a:stretch/>
        </p:blipFill>
        <p:spPr>
          <a:xfrm>
            <a:off x="640080" y="1920240"/>
            <a:ext cx="2529360" cy="1887120"/>
          </a:xfrm>
          <a:prstGeom prst="rect">
            <a:avLst/>
          </a:prstGeom>
          <a:ln>
            <a:noFill/>
          </a:ln>
        </p:spPr>
      </p:pic>
      <p:pic>
        <p:nvPicPr>
          <p:cNvPr id="124" name="Picture 123"/>
          <p:cNvPicPr/>
          <p:nvPr/>
        </p:nvPicPr>
        <p:blipFill>
          <a:blip r:embed="rId7"/>
          <a:stretch/>
        </p:blipFill>
        <p:spPr>
          <a:xfrm>
            <a:off x="3967920" y="1917720"/>
            <a:ext cx="2194200" cy="1915200"/>
          </a:xfrm>
          <a:prstGeom prst="rect">
            <a:avLst/>
          </a:prstGeom>
          <a:ln>
            <a:noFill/>
          </a:ln>
        </p:spPr>
      </p:pic>
      <p:pic>
        <p:nvPicPr>
          <p:cNvPr id="125" name="Picture 9"/>
          <p:cNvPicPr/>
          <p:nvPr/>
        </p:nvPicPr>
        <p:blipFill>
          <a:blip r:embed="rId8"/>
          <a:stretch/>
        </p:blipFill>
        <p:spPr>
          <a:xfrm>
            <a:off x="6876360" y="1864800"/>
            <a:ext cx="1901520" cy="4169880"/>
          </a:xfrm>
          <a:prstGeom prst="rect">
            <a:avLst/>
          </a:prstGeom>
          <a:ln>
            <a:noFill/>
          </a:ln>
        </p:spPr>
      </p:pic>
      <p:pic>
        <p:nvPicPr>
          <p:cNvPr id="126" name="Picture 10"/>
          <p:cNvPicPr/>
          <p:nvPr/>
        </p:nvPicPr>
        <p:blipFill>
          <a:blip r:embed="rId9"/>
          <a:stretch/>
        </p:blipFill>
        <p:spPr>
          <a:xfrm>
            <a:off x="9505800" y="1848240"/>
            <a:ext cx="1901520" cy="4173120"/>
          </a:xfrm>
          <a:prstGeom prst="rect">
            <a:avLst/>
          </a:prstGeom>
          <a:ln>
            <a:noFill/>
          </a:ln>
        </p:spPr>
      </p:pic>
      <p:pic>
        <p:nvPicPr>
          <p:cNvPr id="127" name="Picture 126"/>
          <p:cNvPicPr/>
          <p:nvPr/>
        </p:nvPicPr>
        <p:blipFill>
          <a:blip r:embed="rId10"/>
          <a:stretch/>
        </p:blipFill>
        <p:spPr>
          <a:xfrm>
            <a:off x="3834000" y="4721760"/>
            <a:ext cx="2566440" cy="1602720"/>
          </a:xfrm>
          <a:prstGeom prst="rect">
            <a:avLst/>
          </a:prstGeom>
          <a:ln>
            <a:noFill/>
          </a:ln>
        </p:spPr>
      </p:pic>
      <p:sp>
        <p:nvSpPr>
          <p:cNvPr id="128" name="CustomShape 5"/>
          <p:cNvSpPr/>
          <p:nvPr/>
        </p:nvSpPr>
        <p:spPr>
          <a:xfrm>
            <a:off x="3238920" y="2708640"/>
            <a:ext cx="692640" cy="456480"/>
          </a:xfrm>
          <a:custGeom>
            <a:avLst/>
            <a:gdLst/>
            <a:ahLst/>
            <a:cxnLst/>
            <a:rect l="l" t="t" r="r" b="b"/>
            <a:pathLst>
              <a:path w="1927" h="1271">
                <a:moveTo>
                  <a:pt x="0" y="317"/>
                </a:moveTo>
                <a:lnTo>
                  <a:pt x="1444" y="317"/>
                </a:lnTo>
                <a:lnTo>
                  <a:pt x="1444" y="0"/>
                </a:lnTo>
                <a:lnTo>
                  <a:pt x="1926" y="635"/>
                </a:lnTo>
                <a:lnTo>
                  <a:pt x="1444" y="1270"/>
                </a:lnTo>
                <a:lnTo>
                  <a:pt x="1444" y="952"/>
                </a:lnTo>
                <a:lnTo>
                  <a:pt x="0" y="952"/>
                </a:lnTo>
                <a:lnTo>
                  <a:pt x="0" y="317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6"/>
          <p:cNvSpPr/>
          <p:nvPr/>
        </p:nvSpPr>
        <p:spPr>
          <a:xfrm>
            <a:off x="6183360" y="2743200"/>
            <a:ext cx="692640" cy="456480"/>
          </a:xfrm>
          <a:custGeom>
            <a:avLst/>
            <a:gdLst/>
            <a:ahLst/>
            <a:cxnLst/>
            <a:rect l="l" t="t" r="r" b="b"/>
            <a:pathLst>
              <a:path w="1927" h="1271">
                <a:moveTo>
                  <a:pt x="0" y="317"/>
                </a:moveTo>
                <a:lnTo>
                  <a:pt x="1444" y="317"/>
                </a:lnTo>
                <a:lnTo>
                  <a:pt x="1444" y="0"/>
                </a:lnTo>
                <a:lnTo>
                  <a:pt x="1926" y="635"/>
                </a:lnTo>
                <a:lnTo>
                  <a:pt x="1444" y="1270"/>
                </a:lnTo>
                <a:lnTo>
                  <a:pt x="1444" y="952"/>
                </a:lnTo>
                <a:lnTo>
                  <a:pt x="0" y="952"/>
                </a:lnTo>
                <a:lnTo>
                  <a:pt x="0" y="317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7"/>
          <p:cNvSpPr/>
          <p:nvPr/>
        </p:nvSpPr>
        <p:spPr>
          <a:xfrm>
            <a:off x="8778240" y="2743560"/>
            <a:ext cx="692640" cy="456480"/>
          </a:xfrm>
          <a:custGeom>
            <a:avLst/>
            <a:gdLst/>
            <a:ahLst/>
            <a:cxnLst/>
            <a:rect l="l" t="t" r="r" b="b"/>
            <a:pathLst>
              <a:path w="1927" h="1271">
                <a:moveTo>
                  <a:pt x="0" y="317"/>
                </a:moveTo>
                <a:lnTo>
                  <a:pt x="1444" y="317"/>
                </a:lnTo>
                <a:lnTo>
                  <a:pt x="1444" y="0"/>
                </a:lnTo>
                <a:lnTo>
                  <a:pt x="1926" y="635"/>
                </a:lnTo>
                <a:lnTo>
                  <a:pt x="1444" y="1270"/>
                </a:lnTo>
                <a:lnTo>
                  <a:pt x="1444" y="952"/>
                </a:lnTo>
                <a:lnTo>
                  <a:pt x="0" y="952"/>
                </a:lnTo>
                <a:lnTo>
                  <a:pt x="0" y="317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8"/>
          <p:cNvSpPr/>
          <p:nvPr/>
        </p:nvSpPr>
        <p:spPr>
          <a:xfrm rot="10783800">
            <a:off x="8816040" y="6585120"/>
            <a:ext cx="692640" cy="456480"/>
          </a:xfrm>
          <a:custGeom>
            <a:avLst/>
            <a:gdLst/>
            <a:ahLst/>
            <a:cxnLst/>
            <a:rect l="l" t="t" r="r" b="b"/>
            <a:pathLst>
              <a:path w="1927" h="1271">
                <a:moveTo>
                  <a:pt x="0" y="319"/>
                </a:moveTo>
                <a:lnTo>
                  <a:pt x="1443" y="317"/>
                </a:lnTo>
                <a:lnTo>
                  <a:pt x="1443" y="0"/>
                </a:lnTo>
                <a:lnTo>
                  <a:pt x="1926" y="634"/>
                </a:lnTo>
                <a:lnTo>
                  <a:pt x="1445" y="1270"/>
                </a:lnTo>
                <a:lnTo>
                  <a:pt x="1444" y="952"/>
                </a:lnTo>
                <a:lnTo>
                  <a:pt x="1" y="954"/>
                </a:lnTo>
                <a:lnTo>
                  <a:pt x="0" y="319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9"/>
          <p:cNvSpPr/>
          <p:nvPr/>
        </p:nvSpPr>
        <p:spPr>
          <a:xfrm rot="12515400">
            <a:off x="6375960" y="6445800"/>
            <a:ext cx="692640" cy="456480"/>
          </a:xfrm>
          <a:custGeom>
            <a:avLst/>
            <a:gdLst/>
            <a:ahLst/>
            <a:cxnLst/>
            <a:rect l="l" t="t" r="r" b="b"/>
            <a:pathLst>
              <a:path w="1927" h="1271">
                <a:moveTo>
                  <a:pt x="0" y="316"/>
                </a:moveTo>
                <a:lnTo>
                  <a:pt x="1444" y="316"/>
                </a:lnTo>
                <a:lnTo>
                  <a:pt x="1443" y="0"/>
                </a:lnTo>
                <a:lnTo>
                  <a:pt x="1926" y="634"/>
                </a:lnTo>
                <a:lnTo>
                  <a:pt x="1443" y="1270"/>
                </a:lnTo>
                <a:lnTo>
                  <a:pt x="1444" y="951"/>
                </a:lnTo>
                <a:lnTo>
                  <a:pt x="0" y="952"/>
                </a:lnTo>
                <a:lnTo>
                  <a:pt x="0" y="316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10"/>
          <p:cNvSpPr/>
          <p:nvPr/>
        </p:nvSpPr>
        <p:spPr>
          <a:xfrm rot="10783800">
            <a:off x="3018960" y="5393520"/>
            <a:ext cx="692640" cy="456480"/>
          </a:xfrm>
          <a:custGeom>
            <a:avLst/>
            <a:gdLst/>
            <a:ahLst/>
            <a:cxnLst/>
            <a:rect l="l" t="t" r="r" b="b"/>
            <a:pathLst>
              <a:path w="1927" h="1271">
                <a:moveTo>
                  <a:pt x="0" y="319"/>
                </a:moveTo>
                <a:lnTo>
                  <a:pt x="1443" y="317"/>
                </a:lnTo>
                <a:lnTo>
                  <a:pt x="1443" y="0"/>
                </a:lnTo>
                <a:lnTo>
                  <a:pt x="1926" y="634"/>
                </a:lnTo>
                <a:lnTo>
                  <a:pt x="1444" y="1270"/>
                </a:lnTo>
                <a:lnTo>
                  <a:pt x="1443" y="952"/>
                </a:lnTo>
                <a:lnTo>
                  <a:pt x="0" y="954"/>
                </a:lnTo>
                <a:lnTo>
                  <a:pt x="0" y="319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11"/>
          <p:cNvSpPr/>
          <p:nvPr/>
        </p:nvSpPr>
        <p:spPr>
          <a:xfrm>
            <a:off x="551130" y="3835944"/>
            <a:ext cx="2943277" cy="6370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noAutofit/>
          </a:bodyPr>
          <a:lstStyle/>
          <a:p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1. Park and plug in cable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r>
              <a:rPr lang="en-US" sz="1600" spc="-1" dirty="0">
                <a:solidFill>
                  <a:srgbClr val="000000"/>
                </a:solidFill>
                <a:latin typeface="Arial"/>
              </a:rPr>
              <a:t>   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into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you EV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35" name="CustomShape 12"/>
          <p:cNvSpPr/>
          <p:nvPr/>
        </p:nvSpPr>
        <p:spPr>
          <a:xfrm>
            <a:off x="3857760" y="3765960"/>
            <a:ext cx="2750040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2. Launch Liberty Hydra App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38" name="CustomShape 13"/>
          <p:cNvSpPr/>
          <p:nvPr/>
        </p:nvSpPr>
        <p:spPr>
          <a:xfrm>
            <a:off x="6871718" y="6021398"/>
            <a:ext cx="1940714" cy="6487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3.Enter 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EVSE</a:t>
            </a:r>
          </a:p>
          <a:p>
            <a:r>
              <a:rPr lang="en-US" sz="1600" spc="-1" dirty="0">
                <a:solidFill>
                  <a:srgbClr val="000000"/>
                </a:solidFill>
                <a:latin typeface="Arial"/>
              </a:rPr>
              <a:t>   ID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#/ZIP/Address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39" name="CustomShape 14"/>
          <p:cNvSpPr/>
          <p:nvPr/>
        </p:nvSpPr>
        <p:spPr>
          <a:xfrm>
            <a:off x="9326880" y="6016680"/>
            <a:ext cx="2377080" cy="64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4. Founds deducted and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600" spc="-1" dirty="0">
                <a:solidFill>
                  <a:srgbClr val="000000"/>
                </a:solidFill>
                <a:latin typeface="Arial"/>
              </a:rPr>
              <a:t>   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code generated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0" name="CustomShape 15"/>
          <p:cNvSpPr/>
          <p:nvPr/>
        </p:nvSpPr>
        <p:spPr>
          <a:xfrm>
            <a:off x="3931920" y="6435720"/>
            <a:ext cx="2248560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5. Enter Charging Code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1" name="CustomShape 16"/>
          <p:cNvSpPr/>
          <p:nvPr/>
        </p:nvSpPr>
        <p:spPr>
          <a:xfrm>
            <a:off x="548640" y="4846320"/>
            <a:ext cx="2285640" cy="164556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spcBef>
                <a:spcPts val="567"/>
              </a:spcBef>
              <a:spcAft>
                <a:spcPts val="567"/>
              </a:spcAft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</a:rPr>
              <a:t>6. Charging revenue* and usage reports sent to EVSE owner</a:t>
            </a:r>
            <a:r>
              <a:rPr lang="en-US" sz="1600" b="1" spc="-1" dirty="0">
                <a:solidFill>
                  <a:srgbClr val="000000"/>
                </a:solidFill>
                <a:latin typeface="Arial"/>
              </a:rPr>
              <a:t> 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*Less card processing fee</a:t>
            </a:r>
            <a:endParaRPr lang="en-US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"/>
          <p:cNvGrpSpPr/>
          <p:nvPr/>
        </p:nvGrpSpPr>
        <p:grpSpPr>
          <a:xfrm>
            <a:off x="599760" y="269280"/>
            <a:ext cx="10794240" cy="1406880"/>
            <a:chOff x="599760" y="269280"/>
            <a:chExt cx="10794240" cy="1406880"/>
          </a:xfrm>
        </p:grpSpPr>
        <p:pic>
          <p:nvPicPr>
            <p:cNvPr id="143" name="Picture 3"/>
            <p:cNvPicPr/>
            <p:nvPr/>
          </p:nvPicPr>
          <p:blipFill>
            <a:blip r:embed="rId3"/>
            <a:stretch/>
          </p:blipFill>
          <p:spPr>
            <a:xfrm>
              <a:off x="599760" y="269280"/>
              <a:ext cx="10794240" cy="140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4" name="CustomShape 2"/>
            <p:cNvSpPr/>
            <p:nvPr/>
          </p:nvSpPr>
          <p:spPr>
            <a:xfrm>
              <a:off x="599760" y="269280"/>
              <a:ext cx="10794240" cy="140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5" name="CustomShape 3"/>
          <p:cNvSpPr/>
          <p:nvPr/>
        </p:nvSpPr>
        <p:spPr>
          <a:xfrm>
            <a:off x="549720" y="335880"/>
            <a:ext cx="1079856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FFFFFF"/>
                </a:solidFill>
                <a:latin typeface="Arial Black"/>
                <a:ea typeface="DejaVu Sans"/>
              </a:rPr>
              <a:t>PayByMobile</a:t>
            </a:r>
            <a:endParaRPr lang="en-US" sz="3600" b="0" strike="noStrike" spc="-1">
              <a:latin typeface="Arial Black"/>
            </a:endParaRPr>
          </a:p>
        </p:txBody>
      </p:sp>
      <p:pic>
        <p:nvPicPr>
          <p:cNvPr id="146" name="Picture 8"/>
          <p:cNvPicPr/>
          <p:nvPr/>
        </p:nvPicPr>
        <p:blipFill>
          <a:blip r:embed="rId4"/>
          <a:stretch/>
        </p:blipFill>
        <p:spPr>
          <a:xfrm>
            <a:off x="399960" y="7047000"/>
            <a:ext cx="1305720" cy="419400"/>
          </a:xfrm>
          <a:prstGeom prst="rect">
            <a:avLst/>
          </a:prstGeom>
          <a:ln>
            <a:noFill/>
          </a:ln>
        </p:spPr>
      </p:pic>
      <p:sp>
        <p:nvSpPr>
          <p:cNvPr id="147" name="CustomShape 4"/>
          <p:cNvSpPr/>
          <p:nvPr/>
        </p:nvSpPr>
        <p:spPr>
          <a:xfrm>
            <a:off x="8598960" y="7007040"/>
            <a:ext cx="279936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D1B906C1-4DD6-4499-B746-6D310B53605B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DejaVu Sans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5"/>
          <a:stretch/>
        </p:blipFill>
        <p:spPr>
          <a:xfrm>
            <a:off x="4343400" y="6973200"/>
            <a:ext cx="1142640" cy="504360"/>
          </a:xfrm>
          <a:prstGeom prst="rect">
            <a:avLst/>
          </a:prstGeom>
          <a:ln>
            <a:noFill/>
          </a:ln>
        </p:spPr>
      </p:pic>
      <p:sp>
        <p:nvSpPr>
          <p:cNvPr id="149" name="CustomShape 5"/>
          <p:cNvSpPr/>
          <p:nvPr/>
        </p:nvSpPr>
        <p:spPr>
          <a:xfrm>
            <a:off x="722520" y="1463040"/>
            <a:ext cx="10798560" cy="109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80000"/>
              </a:lnSpc>
              <a:spcBef>
                <a:spcPts val="499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r>
              <a:rPr lang="en-US" sz="2400" b="0" strike="noStrike" spc="-1" dirty="0">
                <a:solidFill>
                  <a:srgbClr val="E46C0A"/>
                </a:solidFill>
                <a:latin typeface="Arial Black"/>
                <a:ea typeface="DejaVu Sans"/>
              </a:rPr>
              <a:t>Cost Effective Billing Solution for EV Charging</a:t>
            </a: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spc="-1" dirty="0">
              <a:solidFill>
                <a:srgbClr val="000000"/>
              </a:solidFill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 Black"/>
            </a:endParaRPr>
          </a:p>
          <a:p>
            <a:pPr>
              <a:lnSpc>
                <a:spcPct val="80000"/>
              </a:lnSpc>
              <a:spcBef>
                <a:spcPts val="524"/>
              </a:spcBef>
            </a:pPr>
            <a:endParaRPr lang="en-US" sz="2400" b="0" strike="noStrike" spc="-1" dirty="0">
              <a:latin typeface="Arial Black"/>
            </a:endParaRPr>
          </a:p>
        </p:txBody>
      </p:sp>
      <p:pic>
        <p:nvPicPr>
          <p:cNvPr id="150" name="Picture 149"/>
          <p:cNvPicPr/>
          <p:nvPr/>
        </p:nvPicPr>
        <p:blipFill>
          <a:blip r:embed="rId6"/>
          <a:stretch/>
        </p:blipFill>
        <p:spPr>
          <a:xfrm>
            <a:off x="4170240" y="3108960"/>
            <a:ext cx="3294000" cy="2468520"/>
          </a:xfrm>
          <a:prstGeom prst="rect">
            <a:avLst/>
          </a:prstGeom>
          <a:ln>
            <a:noFill/>
          </a:ln>
        </p:spPr>
      </p:pic>
      <p:sp>
        <p:nvSpPr>
          <p:cNvPr id="151" name="CustomShape 6"/>
          <p:cNvSpPr/>
          <p:nvPr/>
        </p:nvSpPr>
        <p:spPr>
          <a:xfrm>
            <a:off x="4100092" y="5631821"/>
            <a:ext cx="3407433" cy="8283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Driver launches app, enters charger # and select EV charging time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52" name="CustomShape 7"/>
          <p:cNvSpPr/>
          <p:nvPr/>
        </p:nvSpPr>
        <p:spPr>
          <a:xfrm>
            <a:off x="722558" y="2451960"/>
            <a:ext cx="2269988" cy="1454797"/>
          </a:xfrm>
          <a:prstGeom prst="rect">
            <a:avLst/>
          </a:prstGeom>
          <a:solidFill>
            <a:srgbClr val="84C0F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u="sng" strike="noStrike" spc="-1" dirty="0">
                <a:solidFill>
                  <a:srgbClr val="000000"/>
                </a:solidFill>
                <a:uFillTx/>
                <a:latin typeface="Arial"/>
              </a:rPr>
              <a:t>EVSE Owner</a:t>
            </a:r>
            <a:endParaRPr lang="en-US" sz="2200" b="0" strike="noStrike" spc="-1" dirty="0">
              <a:latin typeface="Arial"/>
            </a:endParaRPr>
          </a:p>
          <a:p>
            <a:pPr marL="215900" indent="-21526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Set Up Account</a:t>
            </a:r>
            <a:endParaRPr lang="en-US" sz="2200" b="0" strike="noStrike" spc="-1" dirty="0">
              <a:latin typeface="Arial"/>
            </a:endParaRPr>
          </a:p>
          <a:p>
            <a:pPr marL="215900" indent="-21526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Set Fees</a:t>
            </a:r>
            <a:endParaRPr lang="en-US" sz="2200" b="0" strike="noStrike" spc="-1" dirty="0">
              <a:latin typeface="Arial"/>
            </a:endParaRPr>
          </a:p>
          <a:p>
            <a:pPr marL="215900" indent="-21526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Create Signage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153" name="CustomShape 8"/>
          <p:cNvSpPr/>
          <p:nvPr/>
        </p:nvSpPr>
        <p:spPr>
          <a:xfrm>
            <a:off x="721578" y="4607640"/>
            <a:ext cx="2273325" cy="1702800"/>
          </a:xfrm>
          <a:prstGeom prst="rect">
            <a:avLst/>
          </a:prstGeom>
          <a:solidFill>
            <a:srgbClr val="6EF8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u="sng" strike="noStrike" spc="-1" dirty="0">
                <a:solidFill>
                  <a:srgbClr val="000000"/>
                </a:solidFill>
                <a:uFillTx/>
                <a:latin typeface="Arial"/>
              </a:rPr>
              <a:t>Customer</a:t>
            </a:r>
            <a:endParaRPr lang="en-US" sz="22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Download App</a:t>
            </a:r>
            <a:endParaRPr lang="en-US" sz="22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Create Account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154" name="CustomShape 9"/>
          <p:cNvSpPr/>
          <p:nvPr/>
        </p:nvSpPr>
        <p:spPr>
          <a:xfrm>
            <a:off x="8684640" y="2498040"/>
            <a:ext cx="2557139" cy="1402523"/>
          </a:xfrm>
          <a:prstGeom prst="rect">
            <a:avLst/>
          </a:prstGeom>
          <a:solidFill>
            <a:srgbClr val="84C0F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u="sng" strike="noStrike" spc="-1" dirty="0">
                <a:solidFill>
                  <a:srgbClr val="000000"/>
                </a:solidFill>
                <a:uFillTx/>
                <a:latin typeface="Arial"/>
              </a:rPr>
              <a:t>Owner Receives</a:t>
            </a:r>
            <a:endParaRPr lang="en-US" sz="22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100% of revenue minus credit card processing fees*.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155" name="CustomShape 10"/>
          <p:cNvSpPr/>
          <p:nvPr/>
        </p:nvSpPr>
        <p:spPr>
          <a:xfrm>
            <a:off x="8631360" y="4717440"/>
            <a:ext cx="2669719" cy="1702800"/>
          </a:xfrm>
          <a:prstGeom prst="rect">
            <a:avLst/>
          </a:prstGeom>
          <a:solidFill>
            <a:srgbClr val="6EF8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u="sng" strike="noStrike" spc="-1" dirty="0">
                <a:solidFill>
                  <a:srgbClr val="000000"/>
                </a:solidFill>
                <a:uFillTx/>
                <a:latin typeface="Arial"/>
              </a:rPr>
              <a:t>Customer Pays</a:t>
            </a:r>
            <a:endParaRPr lang="en-US" sz="2200" b="0" strike="noStrike" spc="-1">
              <a:latin typeface="Arial"/>
            </a:endParaRPr>
          </a:p>
          <a:p>
            <a:pPr marL="215900" indent="-21526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EV charging fee (set by owner) plus a convenience fee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156" name="CustomShape 11"/>
          <p:cNvSpPr/>
          <p:nvPr/>
        </p:nvSpPr>
        <p:spPr>
          <a:xfrm>
            <a:off x="8686800" y="6809400"/>
            <a:ext cx="2943720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*Code Access Fee $9/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mo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/EVSE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57" name="CustomShape 12"/>
          <p:cNvSpPr/>
          <p:nvPr/>
        </p:nvSpPr>
        <p:spPr>
          <a:xfrm rot="19502400">
            <a:off x="7374600" y="3652920"/>
            <a:ext cx="1455840" cy="273960"/>
          </a:xfrm>
          <a:custGeom>
            <a:avLst/>
            <a:gdLst/>
            <a:ahLst/>
            <a:cxnLst/>
            <a:rect l="l" t="t" r="r" b="b"/>
            <a:pathLst>
              <a:path w="4047" h="764">
                <a:moveTo>
                  <a:pt x="0" y="194"/>
                </a:moveTo>
                <a:lnTo>
                  <a:pt x="3034" y="190"/>
                </a:lnTo>
                <a:lnTo>
                  <a:pt x="3034" y="0"/>
                </a:lnTo>
                <a:lnTo>
                  <a:pt x="4046" y="380"/>
                </a:lnTo>
                <a:lnTo>
                  <a:pt x="3034" y="763"/>
                </a:lnTo>
                <a:lnTo>
                  <a:pt x="3035" y="572"/>
                </a:lnTo>
                <a:lnTo>
                  <a:pt x="0" y="575"/>
                </a:lnTo>
                <a:lnTo>
                  <a:pt x="0" y="194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13"/>
          <p:cNvSpPr/>
          <p:nvPr/>
        </p:nvSpPr>
        <p:spPr>
          <a:xfrm rot="2279400">
            <a:off x="7342560" y="4581000"/>
            <a:ext cx="1455840" cy="273960"/>
          </a:xfrm>
          <a:custGeom>
            <a:avLst/>
            <a:gdLst/>
            <a:ahLst/>
            <a:cxnLst/>
            <a:rect l="l" t="t" r="r" b="b"/>
            <a:pathLst>
              <a:path w="4046" h="763">
                <a:moveTo>
                  <a:pt x="0" y="190"/>
                </a:moveTo>
                <a:lnTo>
                  <a:pt x="3034" y="190"/>
                </a:lnTo>
                <a:lnTo>
                  <a:pt x="3034" y="0"/>
                </a:lnTo>
                <a:lnTo>
                  <a:pt x="4045" y="381"/>
                </a:lnTo>
                <a:lnTo>
                  <a:pt x="3034" y="762"/>
                </a:lnTo>
                <a:lnTo>
                  <a:pt x="3034" y="572"/>
                </a:lnTo>
                <a:lnTo>
                  <a:pt x="0" y="572"/>
                </a:lnTo>
                <a:lnTo>
                  <a:pt x="0" y="190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14"/>
          <p:cNvSpPr/>
          <p:nvPr/>
        </p:nvSpPr>
        <p:spPr>
          <a:xfrm rot="13003800">
            <a:off x="2812320" y="3762360"/>
            <a:ext cx="1455840" cy="273960"/>
          </a:xfrm>
          <a:custGeom>
            <a:avLst/>
            <a:gdLst/>
            <a:ahLst/>
            <a:cxnLst/>
            <a:rect l="l" t="t" r="r" b="b"/>
            <a:pathLst>
              <a:path w="4047" h="765">
                <a:moveTo>
                  <a:pt x="0" y="194"/>
                </a:moveTo>
                <a:lnTo>
                  <a:pt x="3034" y="191"/>
                </a:lnTo>
                <a:lnTo>
                  <a:pt x="3033" y="0"/>
                </a:lnTo>
                <a:lnTo>
                  <a:pt x="4046" y="381"/>
                </a:lnTo>
                <a:lnTo>
                  <a:pt x="3035" y="764"/>
                </a:lnTo>
                <a:lnTo>
                  <a:pt x="3034" y="573"/>
                </a:lnTo>
                <a:lnTo>
                  <a:pt x="0" y="576"/>
                </a:lnTo>
                <a:lnTo>
                  <a:pt x="0" y="194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15"/>
          <p:cNvSpPr/>
          <p:nvPr/>
        </p:nvSpPr>
        <p:spPr>
          <a:xfrm rot="8830200">
            <a:off x="2792880" y="4670280"/>
            <a:ext cx="1455840" cy="273960"/>
          </a:xfrm>
          <a:custGeom>
            <a:avLst/>
            <a:gdLst/>
            <a:ahLst/>
            <a:cxnLst/>
            <a:rect l="l" t="t" r="r" b="b"/>
            <a:pathLst>
              <a:path w="4046" h="764">
                <a:moveTo>
                  <a:pt x="0" y="191"/>
                </a:moveTo>
                <a:lnTo>
                  <a:pt x="3033" y="189"/>
                </a:lnTo>
                <a:lnTo>
                  <a:pt x="3033" y="0"/>
                </a:lnTo>
                <a:lnTo>
                  <a:pt x="4045" y="380"/>
                </a:lnTo>
                <a:lnTo>
                  <a:pt x="3034" y="763"/>
                </a:lnTo>
                <a:lnTo>
                  <a:pt x="3033" y="571"/>
                </a:lnTo>
                <a:lnTo>
                  <a:pt x="0" y="573"/>
                </a:lnTo>
                <a:lnTo>
                  <a:pt x="0" y="191"/>
                </a:lnTo>
              </a:path>
            </a:pathLst>
          </a:cu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Application>Microsoft Office PowerPoint</Application>
  <PresentationFormat>Custom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Vivid</dc:title>
  <dc:subject/>
  <dc:creator/>
  <dc:description/>
  <cp:lastModifiedBy/>
  <cp:revision>184</cp:revision>
  <dcterms:created xsi:type="dcterms:W3CDTF">2021-01-27T13:14:46Z</dcterms:created>
  <dcterms:modified xsi:type="dcterms:W3CDTF">2021-01-29T21:49:51Z</dcterms:modified>
  <dc:language>en-US</dc:language>
</cp:coreProperties>
</file>